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sldIdLst>
    <p:sldId id="256" r:id="rId4"/>
    <p:sldId id="373" r:id="rId5"/>
    <p:sldId id="374" r:id="rId6"/>
    <p:sldId id="343" r:id="rId7"/>
    <p:sldId id="342" r:id="rId8"/>
    <p:sldId id="357" r:id="rId9"/>
    <p:sldId id="314" r:id="rId10"/>
    <p:sldId id="345" r:id="rId11"/>
    <p:sldId id="371" r:id="rId12"/>
    <p:sldId id="313" r:id="rId13"/>
    <p:sldId id="347" r:id="rId14"/>
    <p:sldId id="315" r:id="rId15"/>
    <p:sldId id="350" r:id="rId16"/>
    <p:sldId id="346" r:id="rId17"/>
    <p:sldId id="375" r:id="rId18"/>
    <p:sldId id="344" r:id="rId19"/>
    <p:sldId id="348" r:id="rId20"/>
    <p:sldId id="316" r:id="rId21"/>
    <p:sldId id="369" r:id="rId22"/>
    <p:sldId id="269" r:id="rId23"/>
  </p:sldIdLst>
  <p:sldSz cx="9144000" cy="5715000"/>
  <p:notesSz cx="6858000" cy="9144000"/>
  <p:defaultTextStyle>
    <a:defPPr>
      <a:defRPr lang="en-US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默认节" id="{4c2e3173-a79c-4f1d-a9ae-df9d6196cdcb}">
          <p14:sldIdLst>
            <p14:sldId id="256"/>
            <p14:sldId id="373"/>
            <p14:sldId id="374"/>
            <p14:sldId id="343"/>
            <p14:sldId id="342"/>
            <p14:sldId id="357"/>
            <p14:sldId id="314"/>
            <p14:sldId id="345"/>
            <p14:sldId id="371"/>
            <p14:sldId id="313"/>
            <p14:sldId id="347"/>
            <p14:sldId id="315"/>
            <p14:sldId id="350"/>
            <p14:sldId id="346"/>
            <p14:sldId id="375"/>
            <p14:sldId id="344"/>
            <p14:sldId id="348"/>
            <p14:sldId id="316"/>
            <p14:sldId id="369"/>
            <p14:sldId id="269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778"/>
    <p:restoredTop sz="94660"/>
  </p:normalViewPr>
  <p:slideViewPr>
    <p:cSldViewPr showGuides="1">
      <p:cViewPr>
        <p:scale>
          <a:sx n="100" d="100"/>
          <a:sy n="100" d="100"/>
        </p:scale>
        <p:origin x="-941" y="-53"/>
      </p:cViewPr>
      <p:guideLst>
        <p:guide orient="horz" pos="1827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199" cy="761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4" Type="http://schemas.openxmlformats.org/officeDocument/2006/relationships/image" Target="../media/image3.jpeg"/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4" Type="http://schemas.openxmlformats.org/officeDocument/2006/relationships/image" Target="../media/image3.jpeg"/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10"/>
          <p:cNvSpPr>
            <a:spLocks noChangeShapeType="1"/>
          </p:cNvSpPr>
          <p:nvPr/>
        </p:nvSpPr>
        <p:spPr bwMode="auto">
          <a:xfrm flipV="1">
            <a:off x="6781800" y="538163"/>
            <a:ext cx="82867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直接连接符 11"/>
          <p:cNvSpPr>
            <a:spLocks noChangeShapeType="1"/>
          </p:cNvSpPr>
          <p:nvPr/>
        </p:nvSpPr>
        <p:spPr bwMode="auto">
          <a:xfrm flipV="1">
            <a:off x="7840663" y="538163"/>
            <a:ext cx="1223963" cy="0"/>
          </a:xfrm>
          <a:prstGeom prst="line">
            <a:avLst/>
          </a:prstGeom>
          <a:noFill/>
          <a:ln w="28575">
            <a:solidFill>
              <a:srgbClr val="002060">
                <a:alpha val="58038"/>
              </a:srgbClr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742113" y="5176838"/>
            <a:ext cx="2438400" cy="307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32" tIns="45716" rIns="91432" bIns="45716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仁爱诚信 博学创新</a:t>
            </a:r>
            <a:endParaRPr kumimoji="0" lang="zh-CN" altLang="en-US" sz="1400" b="1" i="0" u="none" strike="noStrike" kern="1200" cap="none" spc="0" normalizeH="0" baseline="0" noProof="0">
              <a:ln>
                <a:noFill/>
              </a:ln>
              <a:solidFill>
                <a:srgbClr val="00999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4101" name="image4.png" descr="C:\Users\Asus\Desktop\图片4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486400" y="5524500"/>
            <a:ext cx="4130675" cy="26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直接连接符 12"/>
          <p:cNvSpPr>
            <a:spLocks noChangeShapeType="1"/>
          </p:cNvSpPr>
          <p:nvPr/>
        </p:nvSpPr>
        <p:spPr bwMode="auto">
          <a:xfrm flipV="1">
            <a:off x="0" y="538163"/>
            <a:ext cx="6588125" cy="0"/>
          </a:xfrm>
          <a:prstGeom prst="line">
            <a:avLst/>
          </a:prstGeom>
          <a:noFill/>
          <a:ln w="28575">
            <a:solidFill>
              <a:srgbClr val="009682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4103" name="图片 2" descr="微信图片_2020021508462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71450" y="58738"/>
            <a:ext cx="2028825" cy="4238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15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5205413"/>
            <a:ext cx="2895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10"/>
          <p:cNvSpPr>
            <a:spLocks noChangeShapeType="1"/>
          </p:cNvSpPr>
          <p:nvPr/>
        </p:nvSpPr>
        <p:spPr bwMode="auto">
          <a:xfrm flipV="1">
            <a:off x="6781800" y="538163"/>
            <a:ext cx="82867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直接连接符 11"/>
          <p:cNvSpPr>
            <a:spLocks noChangeShapeType="1"/>
          </p:cNvSpPr>
          <p:nvPr/>
        </p:nvSpPr>
        <p:spPr bwMode="auto">
          <a:xfrm flipV="1">
            <a:off x="7840663" y="538163"/>
            <a:ext cx="1223963" cy="0"/>
          </a:xfrm>
          <a:prstGeom prst="line">
            <a:avLst/>
          </a:prstGeom>
          <a:noFill/>
          <a:ln w="28575">
            <a:solidFill>
              <a:srgbClr val="002060">
                <a:alpha val="58038"/>
              </a:srgbClr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742113" y="5176838"/>
            <a:ext cx="2438400" cy="307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32" tIns="45716" rIns="91432" bIns="45716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仁爱诚信 博学创新</a:t>
            </a:r>
            <a:endParaRPr kumimoji="0" lang="zh-CN" altLang="en-US" sz="1400" b="1" i="0" u="none" strike="noStrike" kern="1200" cap="none" spc="0" normalizeH="0" baseline="0" noProof="0">
              <a:ln>
                <a:noFill/>
              </a:ln>
              <a:solidFill>
                <a:srgbClr val="00999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5125" name="image4.png" descr="C:\Users\Asus\Desktop\图片4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486400" y="5524500"/>
            <a:ext cx="4130675" cy="26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直接连接符 12"/>
          <p:cNvSpPr>
            <a:spLocks noChangeShapeType="1"/>
          </p:cNvSpPr>
          <p:nvPr/>
        </p:nvSpPr>
        <p:spPr bwMode="auto">
          <a:xfrm flipV="1">
            <a:off x="0" y="538163"/>
            <a:ext cx="6588125" cy="0"/>
          </a:xfrm>
          <a:prstGeom prst="line">
            <a:avLst/>
          </a:prstGeom>
          <a:noFill/>
          <a:ln w="28575">
            <a:solidFill>
              <a:srgbClr val="009682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5127" name="图片 2" descr="微信图片_2020021508462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71450" y="58738"/>
            <a:ext cx="2028825" cy="4238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864"/>
            <a:ext cx="8229600" cy="9525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33501"/>
            <a:ext cx="8229600" cy="3771636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15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5205413"/>
            <a:ext cx="2895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10"/>
          <p:cNvSpPr>
            <a:spLocks noChangeShapeType="1"/>
          </p:cNvSpPr>
          <p:nvPr/>
        </p:nvSpPr>
        <p:spPr bwMode="auto">
          <a:xfrm flipV="1">
            <a:off x="6781800" y="538163"/>
            <a:ext cx="82867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直接连接符 11"/>
          <p:cNvSpPr>
            <a:spLocks noChangeShapeType="1"/>
          </p:cNvSpPr>
          <p:nvPr/>
        </p:nvSpPr>
        <p:spPr bwMode="auto">
          <a:xfrm flipV="1">
            <a:off x="7840663" y="538163"/>
            <a:ext cx="1223963" cy="0"/>
          </a:xfrm>
          <a:prstGeom prst="line">
            <a:avLst/>
          </a:prstGeom>
          <a:noFill/>
          <a:ln w="28575">
            <a:solidFill>
              <a:srgbClr val="002060">
                <a:alpha val="58038"/>
              </a:srgbClr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742113" y="5176838"/>
            <a:ext cx="2438400" cy="307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32" tIns="45716" rIns="91432" bIns="45716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仁爱诚信 博学创新</a:t>
            </a:r>
            <a:endParaRPr kumimoji="0" lang="zh-CN" altLang="en-US" sz="1400" b="1" i="0" u="none" strike="noStrike" kern="1200" cap="none" spc="0" normalizeH="0" baseline="0" noProof="0">
              <a:ln>
                <a:noFill/>
              </a:ln>
              <a:solidFill>
                <a:srgbClr val="00999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6149" name="image4.png" descr="C:\Users\Asus\Desktop\图片4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486400" y="5524500"/>
            <a:ext cx="4130675" cy="26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直接连接符 12"/>
          <p:cNvSpPr>
            <a:spLocks noChangeShapeType="1"/>
          </p:cNvSpPr>
          <p:nvPr/>
        </p:nvSpPr>
        <p:spPr bwMode="auto">
          <a:xfrm flipV="1">
            <a:off x="0" y="538163"/>
            <a:ext cx="6588125" cy="0"/>
          </a:xfrm>
          <a:prstGeom prst="line">
            <a:avLst/>
          </a:prstGeom>
          <a:noFill/>
          <a:ln w="28575">
            <a:solidFill>
              <a:srgbClr val="009682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6151" name="图片 2" descr="微信图片_2020021508462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71450" y="58738"/>
            <a:ext cx="2028825" cy="4238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2418"/>
            <a:ext cx="7772400" cy="1135062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15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5205413"/>
            <a:ext cx="2895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10"/>
          <p:cNvSpPr>
            <a:spLocks noChangeShapeType="1"/>
          </p:cNvSpPr>
          <p:nvPr/>
        </p:nvSpPr>
        <p:spPr bwMode="auto">
          <a:xfrm flipV="1">
            <a:off x="6781800" y="538163"/>
            <a:ext cx="82867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直接连接符 11"/>
          <p:cNvSpPr>
            <a:spLocks noChangeShapeType="1"/>
          </p:cNvSpPr>
          <p:nvPr/>
        </p:nvSpPr>
        <p:spPr bwMode="auto">
          <a:xfrm flipV="1">
            <a:off x="7840663" y="538163"/>
            <a:ext cx="1223963" cy="0"/>
          </a:xfrm>
          <a:prstGeom prst="line">
            <a:avLst/>
          </a:prstGeom>
          <a:noFill/>
          <a:ln w="28575">
            <a:solidFill>
              <a:srgbClr val="002060">
                <a:alpha val="58038"/>
              </a:srgbClr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742113" y="5176838"/>
            <a:ext cx="2438400" cy="307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32" tIns="45716" rIns="91432" bIns="45716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仁爱诚信 博学创新</a:t>
            </a:r>
            <a:endParaRPr kumimoji="0" lang="zh-CN" altLang="en-US" sz="1400" b="1" i="0" u="none" strike="noStrike" kern="1200" cap="none" spc="0" normalizeH="0" baseline="0" noProof="0">
              <a:ln>
                <a:noFill/>
              </a:ln>
              <a:solidFill>
                <a:srgbClr val="00999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7173" name="image4.png" descr="C:\Users\Asus\Desktop\图片4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486400" y="5524500"/>
            <a:ext cx="4130675" cy="26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直接连接符 12"/>
          <p:cNvSpPr>
            <a:spLocks noChangeShapeType="1"/>
          </p:cNvSpPr>
          <p:nvPr/>
        </p:nvSpPr>
        <p:spPr bwMode="auto">
          <a:xfrm flipV="1">
            <a:off x="0" y="538163"/>
            <a:ext cx="6588125" cy="0"/>
          </a:xfrm>
          <a:prstGeom prst="line">
            <a:avLst/>
          </a:prstGeom>
          <a:noFill/>
          <a:ln w="28575">
            <a:solidFill>
              <a:srgbClr val="009682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7175" name="图片 2" descr="微信图片_2020021508462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71450" y="58738"/>
            <a:ext cx="2028825" cy="4238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864"/>
            <a:ext cx="8229600" cy="9525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33501"/>
            <a:ext cx="4038600" cy="377163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33501"/>
            <a:ext cx="4038600" cy="377163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15" name="日期占位符 4"/>
          <p:cNvSpPr>
            <a:spLocks noGrp="1"/>
          </p:cNvSpPr>
          <p:nvPr>
            <p:ph type="dt" sz="half" idx="12"/>
          </p:nvPr>
        </p:nvSpPr>
        <p:spPr>
          <a:xfrm>
            <a:off x="457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5"/>
          <p:cNvSpPr>
            <a:spLocks noGrp="1"/>
          </p:cNvSpPr>
          <p:nvPr>
            <p:ph type="ftr" sz="quarter" idx="3"/>
          </p:nvPr>
        </p:nvSpPr>
        <p:spPr>
          <a:xfrm>
            <a:off x="3124200" y="5205413"/>
            <a:ext cx="2895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6553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10"/>
          <p:cNvSpPr>
            <a:spLocks noChangeShapeType="1"/>
          </p:cNvSpPr>
          <p:nvPr/>
        </p:nvSpPr>
        <p:spPr bwMode="auto">
          <a:xfrm flipV="1">
            <a:off x="6781800" y="538163"/>
            <a:ext cx="82867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直接连接符 11"/>
          <p:cNvSpPr>
            <a:spLocks noChangeShapeType="1"/>
          </p:cNvSpPr>
          <p:nvPr/>
        </p:nvSpPr>
        <p:spPr bwMode="auto">
          <a:xfrm flipV="1">
            <a:off x="7840663" y="538163"/>
            <a:ext cx="1223963" cy="0"/>
          </a:xfrm>
          <a:prstGeom prst="line">
            <a:avLst/>
          </a:prstGeom>
          <a:noFill/>
          <a:ln w="28575">
            <a:solidFill>
              <a:srgbClr val="002060">
                <a:alpha val="58038"/>
              </a:srgbClr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742113" y="5176838"/>
            <a:ext cx="2438400" cy="307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32" tIns="45716" rIns="91432" bIns="45716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仁爱诚信 博学创新</a:t>
            </a:r>
            <a:endParaRPr kumimoji="0" lang="zh-CN" altLang="en-US" sz="1400" b="1" i="0" u="none" strike="noStrike" kern="1200" cap="none" spc="0" normalizeH="0" baseline="0" noProof="0">
              <a:ln>
                <a:noFill/>
              </a:ln>
              <a:solidFill>
                <a:srgbClr val="00999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8197" name="image4.png" descr="C:\Users\Asus\Desktop\图片4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486400" y="5524500"/>
            <a:ext cx="4130675" cy="26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直接连接符 12"/>
          <p:cNvSpPr>
            <a:spLocks noChangeShapeType="1"/>
          </p:cNvSpPr>
          <p:nvPr/>
        </p:nvSpPr>
        <p:spPr bwMode="auto">
          <a:xfrm flipV="1">
            <a:off x="0" y="538163"/>
            <a:ext cx="6588125" cy="0"/>
          </a:xfrm>
          <a:prstGeom prst="line">
            <a:avLst/>
          </a:prstGeom>
          <a:noFill/>
          <a:ln w="28575">
            <a:solidFill>
              <a:srgbClr val="009682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8199" name="图片 2" descr="微信图片_2020021508462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71450" y="58738"/>
            <a:ext cx="2028825" cy="4238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864"/>
            <a:ext cx="8229600" cy="9525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7" y="1279261"/>
            <a:ext cx="4041775" cy="53313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7" y="1812396"/>
            <a:ext cx="4041775" cy="329274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15" name="日期占位符 6"/>
          <p:cNvSpPr>
            <a:spLocks noGrp="1"/>
          </p:cNvSpPr>
          <p:nvPr>
            <p:ph type="dt" sz="half" idx="12"/>
          </p:nvPr>
        </p:nvSpPr>
        <p:spPr>
          <a:xfrm>
            <a:off x="457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7"/>
          <p:cNvSpPr>
            <a:spLocks noGrp="1"/>
          </p:cNvSpPr>
          <p:nvPr>
            <p:ph type="ftr" sz="quarter" idx="13"/>
          </p:nvPr>
        </p:nvSpPr>
        <p:spPr>
          <a:xfrm>
            <a:off x="3124200" y="5205413"/>
            <a:ext cx="2895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8"/>
          <p:cNvSpPr>
            <a:spLocks noGrp="1"/>
          </p:cNvSpPr>
          <p:nvPr>
            <p:ph type="sldNum" sz="quarter" idx="14"/>
          </p:nvPr>
        </p:nvSpPr>
        <p:spPr>
          <a:xfrm>
            <a:off x="6553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10"/>
          <p:cNvSpPr>
            <a:spLocks noChangeShapeType="1"/>
          </p:cNvSpPr>
          <p:nvPr/>
        </p:nvSpPr>
        <p:spPr bwMode="auto">
          <a:xfrm flipV="1">
            <a:off x="6781800" y="538163"/>
            <a:ext cx="82867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直接连接符 11"/>
          <p:cNvSpPr>
            <a:spLocks noChangeShapeType="1"/>
          </p:cNvSpPr>
          <p:nvPr/>
        </p:nvSpPr>
        <p:spPr bwMode="auto">
          <a:xfrm flipV="1">
            <a:off x="7840663" y="538163"/>
            <a:ext cx="1223963" cy="0"/>
          </a:xfrm>
          <a:prstGeom prst="line">
            <a:avLst/>
          </a:prstGeom>
          <a:noFill/>
          <a:ln w="28575">
            <a:solidFill>
              <a:srgbClr val="002060">
                <a:alpha val="58038"/>
              </a:srgbClr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742113" y="5176838"/>
            <a:ext cx="2438400" cy="307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32" tIns="45716" rIns="91432" bIns="45716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仁爱诚信 博学创新</a:t>
            </a:r>
            <a:endParaRPr kumimoji="0" lang="zh-CN" altLang="en-US" sz="1400" b="1" i="0" u="none" strike="noStrike" kern="1200" cap="none" spc="0" normalizeH="0" baseline="0" noProof="0">
              <a:ln>
                <a:noFill/>
              </a:ln>
              <a:solidFill>
                <a:srgbClr val="00999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9221" name="image4.png" descr="C:\Users\Asus\Desktop\图片4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486400" y="5524500"/>
            <a:ext cx="4130675" cy="26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直接连接符 12"/>
          <p:cNvSpPr>
            <a:spLocks noChangeShapeType="1"/>
          </p:cNvSpPr>
          <p:nvPr/>
        </p:nvSpPr>
        <p:spPr bwMode="auto">
          <a:xfrm flipV="1">
            <a:off x="0" y="538163"/>
            <a:ext cx="6588125" cy="0"/>
          </a:xfrm>
          <a:prstGeom prst="line">
            <a:avLst/>
          </a:prstGeom>
          <a:noFill/>
          <a:ln w="28575">
            <a:solidFill>
              <a:srgbClr val="009682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9223" name="图片 2" descr="微信图片_2020021508462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71450" y="58738"/>
            <a:ext cx="2028825" cy="4238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864"/>
            <a:ext cx="8229600" cy="9525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15" name="日期占位符 2"/>
          <p:cNvSpPr>
            <a:spLocks noGrp="1"/>
          </p:cNvSpPr>
          <p:nvPr>
            <p:ph type="dt" sz="half" idx="2"/>
          </p:nvPr>
        </p:nvSpPr>
        <p:spPr>
          <a:xfrm>
            <a:off x="457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3"/>
          <p:cNvSpPr>
            <a:spLocks noGrp="1"/>
          </p:cNvSpPr>
          <p:nvPr>
            <p:ph type="ftr" sz="quarter" idx="3"/>
          </p:nvPr>
        </p:nvSpPr>
        <p:spPr>
          <a:xfrm>
            <a:off x="3124200" y="5205413"/>
            <a:ext cx="2895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6553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10"/>
          <p:cNvSpPr>
            <a:spLocks noChangeShapeType="1"/>
          </p:cNvSpPr>
          <p:nvPr/>
        </p:nvSpPr>
        <p:spPr bwMode="auto">
          <a:xfrm flipV="1">
            <a:off x="6781800" y="538163"/>
            <a:ext cx="82867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直接连接符 11"/>
          <p:cNvSpPr>
            <a:spLocks noChangeShapeType="1"/>
          </p:cNvSpPr>
          <p:nvPr/>
        </p:nvSpPr>
        <p:spPr bwMode="auto">
          <a:xfrm flipV="1">
            <a:off x="7840663" y="538163"/>
            <a:ext cx="1223963" cy="0"/>
          </a:xfrm>
          <a:prstGeom prst="line">
            <a:avLst/>
          </a:prstGeom>
          <a:noFill/>
          <a:ln w="28575">
            <a:solidFill>
              <a:srgbClr val="002060">
                <a:alpha val="58038"/>
              </a:srgbClr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742113" y="5176838"/>
            <a:ext cx="2438400" cy="307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32" tIns="45716" rIns="91432" bIns="45716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仁爱诚信 博学创新</a:t>
            </a:r>
            <a:endParaRPr kumimoji="0" lang="zh-CN" altLang="en-US" sz="1400" b="1" i="0" u="none" strike="noStrike" kern="1200" cap="none" spc="0" normalizeH="0" baseline="0" noProof="0">
              <a:ln>
                <a:noFill/>
              </a:ln>
              <a:solidFill>
                <a:srgbClr val="00999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0245" name="image4.png" descr="C:\Users\Asus\Desktop\图片4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486400" y="5524500"/>
            <a:ext cx="4130675" cy="26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直接连接符 12"/>
          <p:cNvSpPr>
            <a:spLocks noChangeShapeType="1"/>
          </p:cNvSpPr>
          <p:nvPr/>
        </p:nvSpPr>
        <p:spPr bwMode="auto">
          <a:xfrm flipV="1">
            <a:off x="0" y="538163"/>
            <a:ext cx="6588125" cy="0"/>
          </a:xfrm>
          <a:prstGeom prst="line">
            <a:avLst/>
          </a:prstGeom>
          <a:noFill/>
          <a:ln w="28575">
            <a:solidFill>
              <a:srgbClr val="009682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0247" name="图片 2" descr="微信图片_2020021508462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71450" y="58738"/>
            <a:ext cx="2028825" cy="4238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3124200" y="5205413"/>
            <a:ext cx="2895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553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10"/>
          <p:cNvSpPr>
            <a:spLocks noChangeShapeType="1"/>
          </p:cNvSpPr>
          <p:nvPr/>
        </p:nvSpPr>
        <p:spPr bwMode="auto">
          <a:xfrm flipV="1">
            <a:off x="6781800" y="538163"/>
            <a:ext cx="82867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直接连接符 11"/>
          <p:cNvSpPr>
            <a:spLocks noChangeShapeType="1"/>
          </p:cNvSpPr>
          <p:nvPr/>
        </p:nvSpPr>
        <p:spPr bwMode="auto">
          <a:xfrm flipV="1">
            <a:off x="7840663" y="538163"/>
            <a:ext cx="1223963" cy="0"/>
          </a:xfrm>
          <a:prstGeom prst="line">
            <a:avLst/>
          </a:prstGeom>
          <a:noFill/>
          <a:ln w="28575">
            <a:solidFill>
              <a:srgbClr val="002060">
                <a:alpha val="58038"/>
              </a:srgbClr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742113" y="5176838"/>
            <a:ext cx="2438400" cy="307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32" tIns="45716" rIns="91432" bIns="45716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仁爱诚信 博学创新</a:t>
            </a:r>
            <a:endParaRPr kumimoji="0" lang="zh-CN" altLang="en-US" sz="1400" b="1" i="0" u="none" strike="noStrike" kern="1200" cap="none" spc="0" normalizeH="0" baseline="0" noProof="0">
              <a:ln>
                <a:noFill/>
              </a:ln>
              <a:solidFill>
                <a:srgbClr val="00999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1269" name="image4.png" descr="C:\Users\Asus\Desktop\图片4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486400" y="5524500"/>
            <a:ext cx="4130675" cy="26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直接连接符 12"/>
          <p:cNvSpPr>
            <a:spLocks noChangeShapeType="1"/>
          </p:cNvSpPr>
          <p:nvPr/>
        </p:nvSpPr>
        <p:spPr bwMode="auto">
          <a:xfrm flipV="1">
            <a:off x="0" y="538163"/>
            <a:ext cx="6588125" cy="0"/>
          </a:xfrm>
          <a:prstGeom prst="line">
            <a:avLst/>
          </a:prstGeom>
          <a:noFill/>
          <a:ln w="28575">
            <a:solidFill>
              <a:srgbClr val="009682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1271" name="图片 2" descr="微信图片_2020021508462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71450" y="58738"/>
            <a:ext cx="2028825" cy="4238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27541"/>
            <a:ext cx="3008313" cy="968376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543"/>
            <a:ext cx="5111750" cy="4877594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195918"/>
            <a:ext cx="3008313" cy="390921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15" name="日期占位符 4"/>
          <p:cNvSpPr>
            <a:spLocks noGrp="1"/>
          </p:cNvSpPr>
          <p:nvPr>
            <p:ph type="dt" sz="half" idx="12"/>
          </p:nvPr>
        </p:nvSpPr>
        <p:spPr>
          <a:xfrm>
            <a:off x="457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5"/>
          <p:cNvSpPr>
            <a:spLocks noGrp="1"/>
          </p:cNvSpPr>
          <p:nvPr>
            <p:ph type="ftr" sz="quarter" idx="3"/>
          </p:nvPr>
        </p:nvSpPr>
        <p:spPr>
          <a:xfrm>
            <a:off x="3124200" y="5205413"/>
            <a:ext cx="2895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6553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10"/>
          <p:cNvSpPr>
            <a:spLocks noChangeShapeType="1"/>
          </p:cNvSpPr>
          <p:nvPr/>
        </p:nvSpPr>
        <p:spPr bwMode="auto">
          <a:xfrm flipV="1">
            <a:off x="6781800" y="538163"/>
            <a:ext cx="82867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直接连接符 11"/>
          <p:cNvSpPr>
            <a:spLocks noChangeShapeType="1"/>
          </p:cNvSpPr>
          <p:nvPr/>
        </p:nvSpPr>
        <p:spPr bwMode="auto">
          <a:xfrm flipV="1">
            <a:off x="7840663" y="538163"/>
            <a:ext cx="1223963" cy="0"/>
          </a:xfrm>
          <a:prstGeom prst="line">
            <a:avLst/>
          </a:prstGeom>
          <a:noFill/>
          <a:ln w="28575">
            <a:solidFill>
              <a:srgbClr val="002060">
                <a:alpha val="58038"/>
              </a:srgbClr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742113" y="5176838"/>
            <a:ext cx="2438400" cy="307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32" tIns="45716" rIns="91432" bIns="45716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仁爱诚信 博学创新</a:t>
            </a:r>
            <a:endParaRPr kumimoji="0" lang="zh-CN" altLang="en-US" sz="1400" b="1" i="0" u="none" strike="noStrike" kern="1200" cap="none" spc="0" normalizeH="0" baseline="0" noProof="0">
              <a:ln>
                <a:noFill/>
              </a:ln>
              <a:solidFill>
                <a:srgbClr val="00999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2293" name="image4.png" descr="C:\Users\Asus\Desktop\图片4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486400" y="5524500"/>
            <a:ext cx="4130675" cy="26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直接连接符 12"/>
          <p:cNvSpPr>
            <a:spLocks noChangeShapeType="1"/>
          </p:cNvSpPr>
          <p:nvPr/>
        </p:nvSpPr>
        <p:spPr bwMode="auto">
          <a:xfrm flipV="1">
            <a:off x="0" y="538163"/>
            <a:ext cx="6588125" cy="0"/>
          </a:xfrm>
          <a:prstGeom prst="line">
            <a:avLst/>
          </a:prstGeom>
          <a:noFill/>
          <a:ln w="28575">
            <a:solidFill>
              <a:srgbClr val="009682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2295" name="图片 2" descr="微信图片_2020021508462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71450" y="58738"/>
            <a:ext cx="2028825" cy="4238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15" name="日期占位符 4"/>
          <p:cNvSpPr>
            <a:spLocks noGrp="1"/>
          </p:cNvSpPr>
          <p:nvPr>
            <p:ph type="dt" sz="half" idx="12"/>
          </p:nvPr>
        </p:nvSpPr>
        <p:spPr>
          <a:xfrm>
            <a:off x="457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5"/>
          <p:cNvSpPr>
            <a:spLocks noGrp="1"/>
          </p:cNvSpPr>
          <p:nvPr>
            <p:ph type="ftr" sz="quarter" idx="3"/>
          </p:nvPr>
        </p:nvSpPr>
        <p:spPr>
          <a:xfrm>
            <a:off x="3124200" y="5205413"/>
            <a:ext cx="2895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6553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10"/>
          <p:cNvSpPr>
            <a:spLocks noChangeShapeType="1"/>
          </p:cNvSpPr>
          <p:nvPr/>
        </p:nvSpPr>
        <p:spPr bwMode="auto">
          <a:xfrm flipV="1">
            <a:off x="6781800" y="538163"/>
            <a:ext cx="82867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直接连接符 11"/>
          <p:cNvSpPr>
            <a:spLocks noChangeShapeType="1"/>
          </p:cNvSpPr>
          <p:nvPr/>
        </p:nvSpPr>
        <p:spPr bwMode="auto">
          <a:xfrm flipV="1">
            <a:off x="7840663" y="538163"/>
            <a:ext cx="1223963" cy="0"/>
          </a:xfrm>
          <a:prstGeom prst="line">
            <a:avLst/>
          </a:prstGeom>
          <a:noFill/>
          <a:ln w="28575">
            <a:solidFill>
              <a:srgbClr val="002060">
                <a:alpha val="58038"/>
              </a:srgbClr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742113" y="5176838"/>
            <a:ext cx="2438400" cy="307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32" tIns="45716" rIns="91432" bIns="45716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仁爱诚信 博学创新</a:t>
            </a:r>
            <a:endParaRPr kumimoji="0" lang="zh-CN" altLang="en-US" sz="1400" b="1" i="0" u="none" strike="noStrike" kern="1200" cap="none" spc="0" normalizeH="0" baseline="0" noProof="0">
              <a:ln>
                <a:noFill/>
              </a:ln>
              <a:solidFill>
                <a:srgbClr val="00999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3317" name="image4.png" descr="C:\Users\Asus\Desktop\图片4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486400" y="5524500"/>
            <a:ext cx="4130675" cy="26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直接连接符 12"/>
          <p:cNvSpPr>
            <a:spLocks noChangeShapeType="1"/>
          </p:cNvSpPr>
          <p:nvPr/>
        </p:nvSpPr>
        <p:spPr bwMode="auto">
          <a:xfrm flipV="1">
            <a:off x="0" y="538163"/>
            <a:ext cx="6588125" cy="0"/>
          </a:xfrm>
          <a:prstGeom prst="line">
            <a:avLst/>
          </a:prstGeom>
          <a:noFill/>
          <a:ln w="28575">
            <a:solidFill>
              <a:srgbClr val="009682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3319" name="图片 2" descr="微信图片_2020021508462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71450" y="58738"/>
            <a:ext cx="2028825" cy="4238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864"/>
            <a:ext cx="8229600" cy="9525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333501"/>
            <a:ext cx="8229600" cy="3771636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15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5205413"/>
            <a:ext cx="2895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10"/>
          <p:cNvSpPr>
            <a:spLocks noChangeShapeType="1"/>
          </p:cNvSpPr>
          <p:nvPr/>
        </p:nvSpPr>
        <p:spPr bwMode="auto">
          <a:xfrm flipV="1">
            <a:off x="6781800" y="538163"/>
            <a:ext cx="82867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直接连接符 11"/>
          <p:cNvSpPr>
            <a:spLocks noChangeShapeType="1"/>
          </p:cNvSpPr>
          <p:nvPr/>
        </p:nvSpPr>
        <p:spPr bwMode="auto">
          <a:xfrm flipV="1">
            <a:off x="7840663" y="538163"/>
            <a:ext cx="1223963" cy="0"/>
          </a:xfrm>
          <a:prstGeom prst="line">
            <a:avLst/>
          </a:prstGeom>
          <a:noFill/>
          <a:ln w="28575">
            <a:solidFill>
              <a:srgbClr val="002060">
                <a:alpha val="58038"/>
              </a:srgbClr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742113" y="5176838"/>
            <a:ext cx="2438400" cy="307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32" tIns="45716" rIns="91432" bIns="45716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仁爱诚信 博学创新</a:t>
            </a:r>
            <a:endParaRPr kumimoji="0" lang="zh-CN" altLang="en-US" sz="1400" b="1" i="0" u="none" strike="noStrike" kern="1200" cap="none" spc="0" normalizeH="0" baseline="0" noProof="0">
              <a:ln>
                <a:noFill/>
              </a:ln>
              <a:solidFill>
                <a:srgbClr val="00999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4341" name="image4.png" descr="C:\Users\Asus\Desktop\图片4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486400" y="5524500"/>
            <a:ext cx="4130675" cy="26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直接连接符 12"/>
          <p:cNvSpPr>
            <a:spLocks noChangeShapeType="1"/>
          </p:cNvSpPr>
          <p:nvPr/>
        </p:nvSpPr>
        <p:spPr bwMode="auto">
          <a:xfrm flipV="1">
            <a:off x="0" y="538163"/>
            <a:ext cx="6588125" cy="0"/>
          </a:xfrm>
          <a:prstGeom prst="line">
            <a:avLst/>
          </a:prstGeom>
          <a:noFill/>
          <a:ln w="28575">
            <a:solidFill>
              <a:srgbClr val="009682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4343" name="图片 2" descr="微信图片_2020021508462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71450" y="58738"/>
            <a:ext cx="2028825" cy="4238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28600" y="4152900"/>
            <a:ext cx="9525000" cy="156210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28866"/>
            <a:ext cx="2057400" cy="4876271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28866"/>
            <a:ext cx="6019800" cy="4876271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5205413"/>
            <a:ext cx="2895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10"/>
          <p:cNvSpPr>
            <a:spLocks noChangeShapeType="1"/>
          </p:cNvSpPr>
          <p:nvPr/>
        </p:nvSpPr>
        <p:spPr bwMode="auto">
          <a:xfrm flipV="1">
            <a:off x="6781800" y="538163"/>
            <a:ext cx="82867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直接连接符 11"/>
          <p:cNvSpPr>
            <a:spLocks noChangeShapeType="1"/>
          </p:cNvSpPr>
          <p:nvPr/>
        </p:nvSpPr>
        <p:spPr bwMode="auto">
          <a:xfrm flipV="1">
            <a:off x="7840663" y="538163"/>
            <a:ext cx="1223963" cy="0"/>
          </a:xfrm>
          <a:prstGeom prst="line">
            <a:avLst/>
          </a:prstGeom>
          <a:noFill/>
          <a:ln w="28575">
            <a:solidFill>
              <a:srgbClr val="002060">
                <a:alpha val="58038"/>
              </a:srgbClr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742113" y="5176838"/>
            <a:ext cx="2438400" cy="307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32" tIns="45716" rIns="91432" bIns="45716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仁爱诚信 博学创新</a:t>
            </a:r>
            <a:endParaRPr kumimoji="0" lang="zh-CN" altLang="en-US" sz="1400" b="1" i="0" u="none" strike="noStrike" kern="1200" cap="none" spc="0" normalizeH="0" baseline="0" noProof="0">
              <a:ln>
                <a:noFill/>
              </a:ln>
              <a:solidFill>
                <a:srgbClr val="00999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5365" name="image4.png" descr="C:\Users\Asus\Desktop\图片4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486400" y="5524500"/>
            <a:ext cx="4130675" cy="26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直接连接符 12"/>
          <p:cNvSpPr>
            <a:spLocks noChangeShapeType="1"/>
          </p:cNvSpPr>
          <p:nvPr/>
        </p:nvSpPr>
        <p:spPr bwMode="auto">
          <a:xfrm flipV="1">
            <a:off x="0" y="538163"/>
            <a:ext cx="6588125" cy="0"/>
          </a:xfrm>
          <a:prstGeom prst="line">
            <a:avLst/>
          </a:prstGeom>
          <a:noFill/>
          <a:ln w="28575">
            <a:solidFill>
              <a:srgbClr val="009682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5367" name="图片 2" descr="微信图片_2020021508462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71450" y="58738"/>
            <a:ext cx="2028825" cy="4238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15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5205413"/>
            <a:ext cx="2895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10"/>
          <p:cNvSpPr>
            <a:spLocks noChangeShapeType="1"/>
          </p:cNvSpPr>
          <p:nvPr/>
        </p:nvSpPr>
        <p:spPr bwMode="auto">
          <a:xfrm flipV="1">
            <a:off x="6781800" y="538163"/>
            <a:ext cx="82867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直接连接符 11"/>
          <p:cNvSpPr>
            <a:spLocks noChangeShapeType="1"/>
          </p:cNvSpPr>
          <p:nvPr/>
        </p:nvSpPr>
        <p:spPr bwMode="auto">
          <a:xfrm flipV="1">
            <a:off x="7840663" y="538163"/>
            <a:ext cx="1223963" cy="0"/>
          </a:xfrm>
          <a:prstGeom prst="line">
            <a:avLst/>
          </a:prstGeom>
          <a:noFill/>
          <a:ln w="28575">
            <a:solidFill>
              <a:srgbClr val="002060">
                <a:alpha val="58038"/>
              </a:srgbClr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742113" y="5176838"/>
            <a:ext cx="2438400" cy="307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32" tIns="45716" rIns="91432" bIns="45716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仁爱诚信 博学创新</a:t>
            </a:r>
            <a:endParaRPr kumimoji="0" lang="zh-CN" altLang="en-US" sz="1400" b="1" i="0" u="none" strike="noStrike" kern="1200" cap="none" spc="0" normalizeH="0" baseline="0" noProof="0">
              <a:ln>
                <a:noFill/>
              </a:ln>
              <a:solidFill>
                <a:srgbClr val="00999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6389" name="image4.png" descr="C:\Users\Asus\Desktop\图片4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486400" y="5524500"/>
            <a:ext cx="4130675" cy="26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直接连接符 12"/>
          <p:cNvSpPr>
            <a:spLocks noChangeShapeType="1"/>
          </p:cNvSpPr>
          <p:nvPr/>
        </p:nvSpPr>
        <p:spPr bwMode="auto">
          <a:xfrm flipV="1">
            <a:off x="0" y="538163"/>
            <a:ext cx="6588125" cy="0"/>
          </a:xfrm>
          <a:prstGeom prst="line">
            <a:avLst/>
          </a:prstGeom>
          <a:noFill/>
          <a:ln w="28575">
            <a:solidFill>
              <a:srgbClr val="009682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6391" name="图片 2" descr="微信图片_2020021508462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71450" y="58738"/>
            <a:ext cx="2028825" cy="4238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864"/>
            <a:ext cx="8229600" cy="9525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33501"/>
            <a:ext cx="8229600" cy="3771636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15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5205413"/>
            <a:ext cx="2895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10"/>
          <p:cNvSpPr>
            <a:spLocks noChangeShapeType="1"/>
          </p:cNvSpPr>
          <p:nvPr/>
        </p:nvSpPr>
        <p:spPr bwMode="auto">
          <a:xfrm flipV="1">
            <a:off x="6781800" y="538163"/>
            <a:ext cx="82867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直接连接符 11"/>
          <p:cNvSpPr>
            <a:spLocks noChangeShapeType="1"/>
          </p:cNvSpPr>
          <p:nvPr/>
        </p:nvSpPr>
        <p:spPr bwMode="auto">
          <a:xfrm flipV="1">
            <a:off x="7840663" y="538163"/>
            <a:ext cx="1223963" cy="0"/>
          </a:xfrm>
          <a:prstGeom prst="line">
            <a:avLst/>
          </a:prstGeom>
          <a:noFill/>
          <a:ln w="28575">
            <a:solidFill>
              <a:srgbClr val="002060">
                <a:alpha val="58038"/>
              </a:srgbClr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742113" y="5176838"/>
            <a:ext cx="2438400" cy="307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32" tIns="45716" rIns="91432" bIns="45716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仁爱诚信 博学创新</a:t>
            </a:r>
            <a:endParaRPr kumimoji="0" lang="zh-CN" altLang="en-US" sz="1400" b="1" i="0" u="none" strike="noStrike" kern="1200" cap="none" spc="0" normalizeH="0" baseline="0" noProof="0">
              <a:ln>
                <a:noFill/>
              </a:ln>
              <a:solidFill>
                <a:srgbClr val="00999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7413" name="image4.png" descr="C:\Users\Asus\Desktop\图片4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486400" y="5524500"/>
            <a:ext cx="4130675" cy="26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直接连接符 12"/>
          <p:cNvSpPr>
            <a:spLocks noChangeShapeType="1"/>
          </p:cNvSpPr>
          <p:nvPr/>
        </p:nvSpPr>
        <p:spPr bwMode="auto">
          <a:xfrm flipV="1">
            <a:off x="0" y="538163"/>
            <a:ext cx="6588125" cy="0"/>
          </a:xfrm>
          <a:prstGeom prst="line">
            <a:avLst/>
          </a:prstGeom>
          <a:noFill/>
          <a:ln w="28575">
            <a:solidFill>
              <a:srgbClr val="009682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7415" name="图片 2" descr="微信图片_2020021508462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71450" y="58738"/>
            <a:ext cx="2028825" cy="4238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2418"/>
            <a:ext cx="7772400" cy="1135062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15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5205413"/>
            <a:ext cx="2895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10"/>
          <p:cNvSpPr>
            <a:spLocks noChangeShapeType="1"/>
          </p:cNvSpPr>
          <p:nvPr/>
        </p:nvSpPr>
        <p:spPr bwMode="auto">
          <a:xfrm flipV="1">
            <a:off x="6781800" y="538163"/>
            <a:ext cx="82867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直接连接符 11"/>
          <p:cNvSpPr>
            <a:spLocks noChangeShapeType="1"/>
          </p:cNvSpPr>
          <p:nvPr/>
        </p:nvSpPr>
        <p:spPr bwMode="auto">
          <a:xfrm flipV="1">
            <a:off x="7840663" y="538163"/>
            <a:ext cx="1223963" cy="0"/>
          </a:xfrm>
          <a:prstGeom prst="line">
            <a:avLst/>
          </a:prstGeom>
          <a:noFill/>
          <a:ln w="28575">
            <a:solidFill>
              <a:srgbClr val="002060">
                <a:alpha val="58038"/>
              </a:srgbClr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742113" y="5176838"/>
            <a:ext cx="2438400" cy="307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32" tIns="45716" rIns="91432" bIns="45716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仁爱诚信 博学创新</a:t>
            </a:r>
            <a:endParaRPr kumimoji="0" lang="zh-CN" altLang="en-US" sz="1400" b="1" i="0" u="none" strike="noStrike" kern="1200" cap="none" spc="0" normalizeH="0" baseline="0" noProof="0">
              <a:ln>
                <a:noFill/>
              </a:ln>
              <a:solidFill>
                <a:srgbClr val="00999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8437" name="image4.png" descr="C:\Users\Asus\Desktop\图片4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486400" y="5524500"/>
            <a:ext cx="4130675" cy="26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直接连接符 12"/>
          <p:cNvSpPr>
            <a:spLocks noChangeShapeType="1"/>
          </p:cNvSpPr>
          <p:nvPr/>
        </p:nvSpPr>
        <p:spPr bwMode="auto">
          <a:xfrm flipV="1">
            <a:off x="0" y="538163"/>
            <a:ext cx="6588125" cy="0"/>
          </a:xfrm>
          <a:prstGeom prst="line">
            <a:avLst/>
          </a:prstGeom>
          <a:noFill/>
          <a:ln w="28575">
            <a:solidFill>
              <a:srgbClr val="009682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8439" name="图片 2" descr="微信图片_2020021508462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71450" y="58738"/>
            <a:ext cx="2028825" cy="4238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864"/>
            <a:ext cx="8229600" cy="9525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33501"/>
            <a:ext cx="4038600" cy="377163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33501"/>
            <a:ext cx="4038600" cy="377163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15" name="日期占位符 4"/>
          <p:cNvSpPr>
            <a:spLocks noGrp="1"/>
          </p:cNvSpPr>
          <p:nvPr>
            <p:ph type="dt" sz="half" idx="12"/>
          </p:nvPr>
        </p:nvSpPr>
        <p:spPr>
          <a:xfrm>
            <a:off x="457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5"/>
          <p:cNvSpPr>
            <a:spLocks noGrp="1"/>
          </p:cNvSpPr>
          <p:nvPr>
            <p:ph type="ftr" sz="quarter" idx="3"/>
          </p:nvPr>
        </p:nvSpPr>
        <p:spPr>
          <a:xfrm>
            <a:off x="3124200" y="5205413"/>
            <a:ext cx="2895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6553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10"/>
          <p:cNvSpPr>
            <a:spLocks noChangeShapeType="1"/>
          </p:cNvSpPr>
          <p:nvPr/>
        </p:nvSpPr>
        <p:spPr bwMode="auto">
          <a:xfrm flipV="1">
            <a:off x="6781800" y="538163"/>
            <a:ext cx="82867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直接连接符 11"/>
          <p:cNvSpPr>
            <a:spLocks noChangeShapeType="1"/>
          </p:cNvSpPr>
          <p:nvPr/>
        </p:nvSpPr>
        <p:spPr bwMode="auto">
          <a:xfrm flipV="1">
            <a:off x="7840663" y="538163"/>
            <a:ext cx="1223963" cy="0"/>
          </a:xfrm>
          <a:prstGeom prst="line">
            <a:avLst/>
          </a:prstGeom>
          <a:noFill/>
          <a:ln w="28575">
            <a:solidFill>
              <a:srgbClr val="002060">
                <a:alpha val="58038"/>
              </a:srgbClr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742113" y="5176838"/>
            <a:ext cx="2438400" cy="307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32" tIns="45716" rIns="91432" bIns="45716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仁爱诚信 博学创新</a:t>
            </a:r>
            <a:endParaRPr kumimoji="0" lang="zh-CN" altLang="en-US" sz="1400" b="1" i="0" u="none" strike="noStrike" kern="1200" cap="none" spc="0" normalizeH="0" baseline="0" noProof="0">
              <a:ln>
                <a:noFill/>
              </a:ln>
              <a:solidFill>
                <a:srgbClr val="00999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9461" name="image4.png" descr="C:\Users\Asus\Desktop\图片4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486400" y="5524500"/>
            <a:ext cx="4130675" cy="26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直接连接符 12"/>
          <p:cNvSpPr>
            <a:spLocks noChangeShapeType="1"/>
          </p:cNvSpPr>
          <p:nvPr/>
        </p:nvSpPr>
        <p:spPr bwMode="auto">
          <a:xfrm flipV="1">
            <a:off x="0" y="538163"/>
            <a:ext cx="6588125" cy="0"/>
          </a:xfrm>
          <a:prstGeom prst="line">
            <a:avLst/>
          </a:prstGeom>
          <a:noFill/>
          <a:ln w="28575">
            <a:solidFill>
              <a:srgbClr val="009682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9463" name="图片 2" descr="微信图片_2020021508462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71450" y="58738"/>
            <a:ext cx="2028825" cy="4238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864"/>
            <a:ext cx="8229600" cy="9525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7" y="1279261"/>
            <a:ext cx="4041775" cy="53313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7" y="1812396"/>
            <a:ext cx="4041775" cy="329274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15" name="日期占位符 6"/>
          <p:cNvSpPr>
            <a:spLocks noGrp="1"/>
          </p:cNvSpPr>
          <p:nvPr>
            <p:ph type="dt" sz="half" idx="12"/>
          </p:nvPr>
        </p:nvSpPr>
        <p:spPr>
          <a:xfrm>
            <a:off x="457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7"/>
          <p:cNvSpPr>
            <a:spLocks noGrp="1"/>
          </p:cNvSpPr>
          <p:nvPr>
            <p:ph type="ftr" sz="quarter" idx="13"/>
          </p:nvPr>
        </p:nvSpPr>
        <p:spPr>
          <a:xfrm>
            <a:off x="3124200" y="5205413"/>
            <a:ext cx="2895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8"/>
          <p:cNvSpPr>
            <a:spLocks noGrp="1"/>
          </p:cNvSpPr>
          <p:nvPr>
            <p:ph type="sldNum" sz="quarter" idx="14"/>
          </p:nvPr>
        </p:nvSpPr>
        <p:spPr>
          <a:xfrm>
            <a:off x="6553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10"/>
          <p:cNvSpPr>
            <a:spLocks noChangeShapeType="1"/>
          </p:cNvSpPr>
          <p:nvPr/>
        </p:nvSpPr>
        <p:spPr bwMode="auto">
          <a:xfrm flipV="1">
            <a:off x="6781800" y="538163"/>
            <a:ext cx="82867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直接连接符 11"/>
          <p:cNvSpPr>
            <a:spLocks noChangeShapeType="1"/>
          </p:cNvSpPr>
          <p:nvPr/>
        </p:nvSpPr>
        <p:spPr bwMode="auto">
          <a:xfrm flipV="1">
            <a:off x="7840663" y="538163"/>
            <a:ext cx="1223963" cy="0"/>
          </a:xfrm>
          <a:prstGeom prst="line">
            <a:avLst/>
          </a:prstGeom>
          <a:noFill/>
          <a:ln w="28575">
            <a:solidFill>
              <a:srgbClr val="002060">
                <a:alpha val="58038"/>
              </a:srgbClr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742113" y="5176838"/>
            <a:ext cx="2438400" cy="307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32" tIns="45716" rIns="91432" bIns="45716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仁爱诚信 博学创新</a:t>
            </a:r>
            <a:endParaRPr kumimoji="0" lang="zh-CN" altLang="en-US" sz="1400" b="1" i="0" u="none" strike="noStrike" kern="1200" cap="none" spc="0" normalizeH="0" baseline="0" noProof="0">
              <a:ln>
                <a:noFill/>
              </a:ln>
              <a:solidFill>
                <a:srgbClr val="00999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0485" name="image4.png" descr="C:\Users\Asus\Desktop\图片4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486400" y="5524500"/>
            <a:ext cx="4130675" cy="26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直接连接符 12"/>
          <p:cNvSpPr>
            <a:spLocks noChangeShapeType="1"/>
          </p:cNvSpPr>
          <p:nvPr/>
        </p:nvSpPr>
        <p:spPr bwMode="auto">
          <a:xfrm flipV="1">
            <a:off x="0" y="538163"/>
            <a:ext cx="6588125" cy="0"/>
          </a:xfrm>
          <a:prstGeom prst="line">
            <a:avLst/>
          </a:prstGeom>
          <a:noFill/>
          <a:ln w="28575">
            <a:solidFill>
              <a:srgbClr val="009682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0487" name="图片 2" descr="微信图片_2020021508462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71450" y="58738"/>
            <a:ext cx="2028825" cy="4238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864"/>
            <a:ext cx="8229600" cy="9525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15" name="日期占位符 2"/>
          <p:cNvSpPr>
            <a:spLocks noGrp="1"/>
          </p:cNvSpPr>
          <p:nvPr>
            <p:ph type="dt" sz="half" idx="2"/>
          </p:nvPr>
        </p:nvSpPr>
        <p:spPr>
          <a:xfrm>
            <a:off x="457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3"/>
          <p:cNvSpPr>
            <a:spLocks noGrp="1"/>
          </p:cNvSpPr>
          <p:nvPr>
            <p:ph type="ftr" sz="quarter" idx="3"/>
          </p:nvPr>
        </p:nvSpPr>
        <p:spPr>
          <a:xfrm>
            <a:off x="3124200" y="5205413"/>
            <a:ext cx="2895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6553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10"/>
          <p:cNvSpPr>
            <a:spLocks noChangeShapeType="1"/>
          </p:cNvSpPr>
          <p:nvPr/>
        </p:nvSpPr>
        <p:spPr bwMode="auto">
          <a:xfrm flipV="1">
            <a:off x="6781800" y="538163"/>
            <a:ext cx="82867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直接连接符 11"/>
          <p:cNvSpPr>
            <a:spLocks noChangeShapeType="1"/>
          </p:cNvSpPr>
          <p:nvPr/>
        </p:nvSpPr>
        <p:spPr bwMode="auto">
          <a:xfrm flipV="1">
            <a:off x="7840663" y="538163"/>
            <a:ext cx="1223963" cy="0"/>
          </a:xfrm>
          <a:prstGeom prst="line">
            <a:avLst/>
          </a:prstGeom>
          <a:noFill/>
          <a:ln w="28575">
            <a:solidFill>
              <a:srgbClr val="002060">
                <a:alpha val="58038"/>
              </a:srgbClr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742113" y="5176838"/>
            <a:ext cx="2438400" cy="307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32" tIns="45716" rIns="91432" bIns="45716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仁爱诚信 博学创新</a:t>
            </a:r>
            <a:endParaRPr kumimoji="0" lang="zh-CN" altLang="en-US" sz="1400" b="1" i="0" u="none" strike="noStrike" kern="1200" cap="none" spc="0" normalizeH="0" baseline="0" noProof="0">
              <a:ln>
                <a:noFill/>
              </a:ln>
              <a:solidFill>
                <a:srgbClr val="00999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1509" name="image4.png" descr="C:\Users\Asus\Desktop\图片4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486400" y="5524500"/>
            <a:ext cx="4130675" cy="26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直接连接符 12"/>
          <p:cNvSpPr>
            <a:spLocks noChangeShapeType="1"/>
          </p:cNvSpPr>
          <p:nvPr/>
        </p:nvSpPr>
        <p:spPr bwMode="auto">
          <a:xfrm flipV="1">
            <a:off x="0" y="538163"/>
            <a:ext cx="6588125" cy="0"/>
          </a:xfrm>
          <a:prstGeom prst="line">
            <a:avLst/>
          </a:prstGeom>
          <a:noFill/>
          <a:ln w="28575">
            <a:solidFill>
              <a:srgbClr val="009682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1511" name="图片 2" descr="微信图片_2020021508462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71450" y="58738"/>
            <a:ext cx="2028825" cy="4238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3124200" y="5205413"/>
            <a:ext cx="2895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553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10"/>
          <p:cNvSpPr>
            <a:spLocks noChangeShapeType="1"/>
          </p:cNvSpPr>
          <p:nvPr/>
        </p:nvSpPr>
        <p:spPr bwMode="auto">
          <a:xfrm flipV="1">
            <a:off x="6781800" y="538163"/>
            <a:ext cx="82867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直接连接符 11"/>
          <p:cNvSpPr>
            <a:spLocks noChangeShapeType="1"/>
          </p:cNvSpPr>
          <p:nvPr/>
        </p:nvSpPr>
        <p:spPr bwMode="auto">
          <a:xfrm flipV="1">
            <a:off x="7840663" y="538163"/>
            <a:ext cx="1223963" cy="0"/>
          </a:xfrm>
          <a:prstGeom prst="line">
            <a:avLst/>
          </a:prstGeom>
          <a:noFill/>
          <a:ln w="28575">
            <a:solidFill>
              <a:srgbClr val="002060">
                <a:alpha val="58038"/>
              </a:srgbClr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742113" y="5176838"/>
            <a:ext cx="2438400" cy="307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32" tIns="45716" rIns="91432" bIns="45716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仁爱诚信 博学创新</a:t>
            </a:r>
            <a:endParaRPr kumimoji="0" lang="zh-CN" altLang="en-US" sz="1400" b="1" i="0" u="none" strike="noStrike" kern="1200" cap="none" spc="0" normalizeH="0" baseline="0" noProof="0">
              <a:ln>
                <a:noFill/>
              </a:ln>
              <a:solidFill>
                <a:srgbClr val="00999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2533" name="image4.png" descr="C:\Users\Asus\Desktop\图片4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486400" y="5524500"/>
            <a:ext cx="4130675" cy="26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直接连接符 12"/>
          <p:cNvSpPr>
            <a:spLocks noChangeShapeType="1"/>
          </p:cNvSpPr>
          <p:nvPr/>
        </p:nvSpPr>
        <p:spPr bwMode="auto">
          <a:xfrm flipV="1">
            <a:off x="0" y="538163"/>
            <a:ext cx="6588125" cy="0"/>
          </a:xfrm>
          <a:prstGeom prst="line">
            <a:avLst/>
          </a:prstGeom>
          <a:noFill/>
          <a:ln w="28575">
            <a:solidFill>
              <a:srgbClr val="009682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2535" name="图片 2" descr="微信图片_2020021508462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71450" y="58738"/>
            <a:ext cx="2028825" cy="4238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27541"/>
            <a:ext cx="3008313" cy="968376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543"/>
            <a:ext cx="5111750" cy="4877594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195918"/>
            <a:ext cx="3008313" cy="390921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15" name="日期占位符 4"/>
          <p:cNvSpPr>
            <a:spLocks noGrp="1"/>
          </p:cNvSpPr>
          <p:nvPr>
            <p:ph type="dt" sz="half" idx="12"/>
          </p:nvPr>
        </p:nvSpPr>
        <p:spPr>
          <a:xfrm>
            <a:off x="457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5"/>
          <p:cNvSpPr>
            <a:spLocks noGrp="1"/>
          </p:cNvSpPr>
          <p:nvPr>
            <p:ph type="ftr" sz="quarter" idx="3"/>
          </p:nvPr>
        </p:nvSpPr>
        <p:spPr>
          <a:xfrm>
            <a:off x="3124200" y="5205413"/>
            <a:ext cx="2895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6553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10"/>
          <p:cNvSpPr>
            <a:spLocks noChangeShapeType="1"/>
          </p:cNvSpPr>
          <p:nvPr/>
        </p:nvSpPr>
        <p:spPr bwMode="auto">
          <a:xfrm flipV="1">
            <a:off x="6781800" y="538163"/>
            <a:ext cx="82867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直接连接符 11"/>
          <p:cNvSpPr>
            <a:spLocks noChangeShapeType="1"/>
          </p:cNvSpPr>
          <p:nvPr/>
        </p:nvSpPr>
        <p:spPr bwMode="auto">
          <a:xfrm flipV="1">
            <a:off x="7840663" y="538163"/>
            <a:ext cx="1223963" cy="0"/>
          </a:xfrm>
          <a:prstGeom prst="line">
            <a:avLst/>
          </a:prstGeom>
          <a:noFill/>
          <a:ln w="28575">
            <a:solidFill>
              <a:srgbClr val="002060">
                <a:alpha val="58038"/>
              </a:srgbClr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742113" y="5176838"/>
            <a:ext cx="2438400" cy="307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32" tIns="45716" rIns="91432" bIns="45716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仁爱诚信 博学创新</a:t>
            </a:r>
            <a:endParaRPr kumimoji="0" lang="zh-CN" altLang="en-US" sz="1400" b="1" i="0" u="none" strike="noStrike" kern="1200" cap="none" spc="0" normalizeH="0" baseline="0" noProof="0">
              <a:ln>
                <a:noFill/>
              </a:ln>
              <a:solidFill>
                <a:srgbClr val="00999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3557" name="image4.png" descr="C:\Users\Asus\Desktop\图片4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486400" y="5524500"/>
            <a:ext cx="4130675" cy="26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直接连接符 12"/>
          <p:cNvSpPr>
            <a:spLocks noChangeShapeType="1"/>
          </p:cNvSpPr>
          <p:nvPr/>
        </p:nvSpPr>
        <p:spPr bwMode="auto">
          <a:xfrm flipV="1">
            <a:off x="0" y="538163"/>
            <a:ext cx="6588125" cy="0"/>
          </a:xfrm>
          <a:prstGeom prst="line">
            <a:avLst/>
          </a:prstGeom>
          <a:noFill/>
          <a:ln w="28575">
            <a:solidFill>
              <a:srgbClr val="009682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3559" name="图片 2" descr="微信图片_2020021508462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71450" y="58738"/>
            <a:ext cx="2028825" cy="4238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15" name="日期占位符 4"/>
          <p:cNvSpPr>
            <a:spLocks noGrp="1"/>
          </p:cNvSpPr>
          <p:nvPr>
            <p:ph type="dt" sz="half" idx="12"/>
          </p:nvPr>
        </p:nvSpPr>
        <p:spPr>
          <a:xfrm>
            <a:off x="457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5"/>
          <p:cNvSpPr>
            <a:spLocks noGrp="1"/>
          </p:cNvSpPr>
          <p:nvPr>
            <p:ph type="ftr" sz="quarter" idx="3"/>
          </p:nvPr>
        </p:nvSpPr>
        <p:spPr>
          <a:xfrm>
            <a:off x="3124200" y="5205413"/>
            <a:ext cx="2895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6553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10"/>
          <p:cNvSpPr>
            <a:spLocks noChangeShapeType="1"/>
          </p:cNvSpPr>
          <p:nvPr/>
        </p:nvSpPr>
        <p:spPr bwMode="auto">
          <a:xfrm flipV="1">
            <a:off x="6781800" y="538163"/>
            <a:ext cx="82867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直接连接符 11"/>
          <p:cNvSpPr>
            <a:spLocks noChangeShapeType="1"/>
          </p:cNvSpPr>
          <p:nvPr/>
        </p:nvSpPr>
        <p:spPr bwMode="auto">
          <a:xfrm flipV="1">
            <a:off x="7840663" y="538163"/>
            <a:ext cx="1223963" cy="0"/>
          </a:xfrm>
          <a:prstGeom prst="line">
            <a:avLst/>
          </a:prstGeom>
          <a:noFill/>
          <a:ln w="28575">
            <a:solidFill>
              <a:srgbClr val="002060">
                <a:alpha val="58038"/>
              </a:srgbClr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742113" y="5176838"/>
            <a:ext cx="2438400" cy="307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32" tIns="45716" rIns="91432" bIns="45716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仁爱诚信 博学创新</a:t>
            </a:r>
            <a:endParaRPr kumimoji="0" lang="zh-CN" altLang="en-US" sz="1400" b="1" i="0" u="none" strike="noStrike" kern="1200" cap="none" spc="0" normalizeH="0" baseline="0" noProof="0">
              <a:ln>
                <a:noFill/>
              </a:ln>
              <a:solidFill>
                <a:srgbClr val="00999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4581" name="image4.png" descr="C:\Users\Asus\Desktop\图片4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486400" y="5524500"/>
            <a:ext cx="4130675" cy="26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直接连接符 12"/>
          <p:cNvSpPr>
            <a:spLocks noChangeShapeType="1"/>
          </p:cNvSpPr>
          <p:nvPr/>
        </p:nvSpPr>
        <p:spPr bwMode="auto">
          <a:xfrm flipV="1">
            <a:off x="0" y="538163"/>
            <a:ext cx="6588125" cy="0"/>
          </a:xfrm>
          <a:prstGeom prst="line">
            <a:avLst/>
          </a:prstGeom>
          <a:noFill/>
          <a:ln w="28575">
            <a:solidFill>
              <a:srgbClr val="009682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4583" name="图片 2" descr="微信图片_2020021508462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71450" y="58738"/>
            <a:ext cx="2028825" cy="4238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864"/>
            <a:ext cx="8229600" cy="9525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333501"/>
            <a:ext cx="8229600" cy="3771636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15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5205413"/>
            <a:ext cx="2895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10"/>
          <p:cNvSpPr>
            <a:spLocks noChangeShapeType="1"/>
          </p:cNvSpPr>
          <p:nvPr/>
        </p:nvSpPr>
        <p:spPr bwMode="auto">
          <a:xfrm flipV="1">
            <a:off x="6781800" y="538163"/>
            <a:ext cx="82867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直接连接符 11"/>
          <p:cNvSpPr>
            <a:spLocks noChangeShapeType="1"/>
          </p:cNvSpPr>
          <p:nvPr/>
        </p:nvSpPr>
        <p:spPr bwMode="auto">
          <a:xfrm flipV="1">
            <a:off x="7840663" y="538163"/>
            <a:ext cx="1223963" cy="0"/>
          </a:xfrm>
          <a:prstGeom prst="line">
            <a:avLst/>
          </a:prstGeom>
          <a:noFill/>
          <a:ln w="28575">
            <a:solidFill>
              <a:srgbClr val="002060">
                <a:alpha val="58038"/>
              </a:srgbClr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742113" y="5176838"/>
            <a:ext cx="2438400" cy="307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32" tIns="45716" rIns="91432" bIns="45716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仁爱诚信 博学创新</a:t>
            </a:r>
            <a:endParaRPr kumimoji="0" lang="zh-CN" altLang="en-US" sz="1400" b="1" i="0" u="none" strike="noStrike" kern="1200" cap="none" spc="0" normalizeH="0" baseline="0" noProof="0">
              <a:ln>
                <a:noFill/>
              </a:ln>
              <a:solidFill>
                <a:srgbClr val="00999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5605" name="image4.png" descr="C:\Users\Asus\Desktop\图片4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486400" y="5524500"/>
            <a:ext cx="4130675" cy="26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直接连接符 12"/>
          <p:cNvSpPr>
            <a:spLocks noChangeShapeType="1"/>
          </p:cNvSpPr>
          <p:nvPr/>
        </p:nvSpPr>
        <p:spPr bwMode="auto">
          <a:xfrm flipV="1">
            <a:off x="0" y="538163"/>
            <a:ext cx="6588125" cy="0"/>
          </a:xfrm>
          <a:prstGeom prst="line">
            <a:avLst/>
          </a:prstGeom>
          <a:noFill/>
          <a:ln w="28575">
            <a:solidFill>
              <a:srgbClr val="009682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5607" name="图片 2" descr="微信图片_2020021508462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71450" y="58738"/>
            <a:ext cx="2028825" cy="4238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28600" y="4152900"/>
            <a:ext cx="9525000" cy="156210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28866"/>
            <a:ext cx="2057400" cy="4876271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28866"/>
            <a:ext cx="6019800" cy="4876271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5205413"/>
            <a:ext cx="2895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5205413"/>
            <a:ext cx="2133600" cy="3968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2.jpeg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4" Type="http://schemas.openxmlformats.org/officeDocument/2006/relationships/theme" Target="../theme/theme2.xml"/><Relationship Id="rId13" Type="http://schemas.openxmlformats.org/officeDocument/2006/relationships/image" Target="../media/image2.jpeg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cxnSp>
        <p:nvCxnSpPr>
          <p:cNvPr id="1026" name="直接连接符 10"/>
          <p:cNvCxnSpPr/>
          <p:nvPr userDrawn="1"/>
        </p:nvCxnSpPr>
        <p:spPr>
          <a:xfrm flipV="1">
            <a:off x="6781800" y="538163"/>
            <a:ext cx="828675" cy="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27" name="直接连接符 11"/>
          <p:cNvCxnSpPr/>
          <p:nvPr userDrawn="1"/>
        </p:nvCxnSpPr>
        <p:spPr>
          <a:xfrm flipV="1">
            <a:off x="7840663" y="538163"/>
            <a:ext cx="1223962" cy="0"/>
          </a:xfrm>
          <a:prstGeom prst="line">
            <a:avLst/>
          </a:prstGeom>
          <a:ln w="28575" cap="flat" cmpd="sng">
            <a:solidFill>
              <a:srgbClr val="002060">
                <a:alpha val="58038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6742113" y="5176838"/>
            <a:ext cx="2438400" cy="307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32" tIns="45716" rIns="91432" bIns="45716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仁爱诚信 博学创新</a:t>
            </a:r>
            <a:endParaRPr kumimoji="0" lang="zh-CN" altLang="en-US" sz="1400" b="1" i="0" u="none" strike="noStrike" kern="1200" cap="none" spc="0" normalizeH="0" baseline="0" noProof="0">
              <a:ln>
                <a:noFill/>
              </a:ln>
              <a:solidFill>
                <a:srgbClr val="00999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029" name="image4.png" descr="C:\Users\Asus\Desktop\图片4.png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5486400" y="5524500"/>
            <a:ext cx="4130675" cy="26988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1030" name="直接连接符 12"/>
          <p:cNvCxnSpPr/>
          <p:nvPr userDrawn="1"/>
        </p:nvCxnSpPr>
        <p:spPr>
          <a:xfrm flipV="1">
            <a:off x="0" y="538163"/>
            <a:ext cx="6588125" cy="0"/>
          </a:xfrm>
          <a:prstGeom prst="line">
            <a:avLst/>
          </a:prstGeom>
          <a:ln w="28575" cap="flat" cmpd="sng">
            <a:solidFill>
              <a:srgbClr val="00968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031" name="图片 2" descr="微信图片_20200215084627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71450" y="58738"/>
            <a:ext cx="2028825" cy="423862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cxnSp>
        <p:nvCxnSpPr>
          <p:cNvPr id="2050" name="直接连接符 10"/>
          <p:cNvCxnSpPr/>
          <p:nvPr userDrawn="1"/>
        </p:nvCxnSpPr>
        <p:spPr>
          <a:xfrm flipV="1">
            <a:off x="6781800" y="538163"/>
            <a:ext cx="828675" cy="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051" name="直接连接符 11"/>
          <p:cNvCxnSpPr/>
          <p:nvPr userDrawn="1"/>
        </p:nvCxnSpPr>
        <p:spPr>
          <a:xfrm flipV="1">
            <a:off x="7840663" y="538163"/>
            <a:ext cx="1223962" cy="0"/>
          </a:xfrm>
          <a:prstGeom prst="line">
            <a:avLst/>
          </a:prstGeom>
          <a:ln w="28575" cap="flat" cmpd="sng">
            <a:solidFill>
              <a:srgbClr val="002060">
                <a:alpha val="58037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6742113" y="5176838"/>
            <a:ext cx="2438400" cy="307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91432" tIns="45716" rIns="91432" bIns="45716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仁爱诚信 博学创新</a:t>
            </a:r>
            <a:endParaRPr kumimoji="0" lang="zh-CN" altLang="en-US" sz="1400" b="1" i="0" u="none" strike="noStrike" kern="1200" cap="none" spc="0" normalizeH="0" baseline="0" noProof="0">
              <a:ln>
                <a:noFill/>
              </a:ln>
              <a:solidFill>
                <a:srgbClr val="00999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053" name="image4.png" descr="C:\Users\Asus\Desktop\图片4.png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5486400" y="5524500"/>
            <a:ext cx="4130675" cy="26988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2054" name="直接连接符 12"/>
          <p:cNvCxnSpPr/>
          <p:nvPr userDrawn="1"/>
        </p:nvCxnSpPr>
        <p:spPr>
          <a:xfrm flipV="1">
            <a:off x="0" y="538163"/>
            <a:ext cx="6588125" cy="0"/>
          </a:xfrm>
          <a:prstGeom prst="line">
            <a:avLst/>
          </a:prstGeom>
          <a:ln w="28575" cap="flat" cmpd="sng">
            <a:solidFill>
              <a:srgbClr val="00968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055" name="图片 2" descr="微信图片_20200215084627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71450" y="58738"/>
            <a:ext cx="2028825" cy="423862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89" name="文本框 3"/>
          <p:cNvSpPr txBox="1"/>
          <p:nvPr/>
        </p:nvSpPr>
        <p:spPr>
          <a:xfrm>
            <a:off x="761683" y="1390333"/>
            <a:ext cx="7620000" cy="310769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600">
                <a:latin typeface="Arial" panose="020B0604020202020204" pitchFamily="34" charset="0"/>
              </a:rPr>
              <a:t>    </a:t>
            </a:r>
            <a:r>
              <a:rPr lang="zh-CN" altLang="en-US" sz="6000" b="1">
                <a:latin typeface="Arial" panose="020B0604020202020204" pitchFamily="34" charset="0"/>
                <a:ea typeface="宋体" panose="02010600030101010101" pitchFamily="2" charset="-122"/>
              </a:rPr>
              <a:t>冠心病基层护理规范</a:t>
            </a:r>
            <a:endParaRPr lang="zh-CN" altLang="en-US" sz="60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sz="320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3200">
                <a:latin typeface="Arial" panose="020B0604020202020204" pitchFamily="34" charset="0"/>
                <a:ea typeface="宋体" panose="02010600030101010101" pitchFamily="2" charset="-122"/>
              </a:rPr>
              <a:t>                 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心血管内科二病区</a:t>
            </a:r>
            <a:r>
              <a:rPr lang="en-US" altLang="zh-CN" sz="3200">
                <a:latin typeface="Arial" panose="020B0604020202020204" pitchFamily="34" charset="0"/>
              </a:rPr>
              <a:t>  </a:t>
            </a:r>
            <a:endParaRPr lang="en-US" altLang="zh-CN" sz="3200">
              <a:latin typeface="Arial" panose="020B0604020202020204" pitchFamily="34" charset="0"/>
            </a:endParaRPr>
          </a:p>
          <a:p>
            <a:r>
              <a:rPr lang="en-US" altLang="zh-CN" sz="3200">
                <a:latin typeface="Arial" panose="020B0604020202020204" pitchFamily="34" charset="0"/>
              </a:rPr>
              <a:t>                          </a:t>
            </a:r>
            <a:r>
              <a:rPr lang="en-US" altLang="zh-CN" sz="3200" b="1">
                <a:latin typeface="宋体" panose="02010600030101010101" pitchFamily="2" charset="-122"/>
                <a:sym typeface="+mn-ea"/>
              </a:rPr>
              <a:t>2020.8.21</a:t>
            </a:r>
            <a:r>
              <a:rPr lang="en-US" altLang="zh-CN" sz="3200">
                <a:latin typeface="Arial" panose="020B0604020202020204" pitchFamily="34" charset="0"/>
              </a:rPr>
              <a:t>             </a:t>
            </a:r>
            <a:endParaRPr lang="en-US" altLang="zh-CN" sz="3200">
              <a:latin typeface="Arial" panose="020B0604020202020204" pitchFamily="34" charset="0"/>
            </a:endParaRPr>
          </a:p>
          <a:p>
            <a:r>
              <a:rPr lang="en-US" altLang="zh-CN" sz="3200">
                <a:latin typeface="Arial" panose="020B0604020202020204" pitchFamily="34" charset="0"/>
              </a:rPr>
              <a:t>                                                </a:t>
            </a:r>
            <a:r>
              <a:rPr lang="zh-CN" altLang="en-US" sz="2400" b="1">
                <a:latin typeface="Arial" panose="020B0604020202020204" pitchFamily="34" charset="0"/>
              </a:rPr>
              <a:t>护师：马帅文</a:t>
            </a:r>
            <a:r>
              <a:rPr lang="en-US" altLang="zh-CN" sz="3200" b="1">
                <a:latin typeface="Arial" panose="020B0604020202020204" pitchFamily="34" charset="0"/>
              </a:rPr>
              <a:t> </a:t>
            </a:r>
            <a:r>
              <a:rPr lang="en-US" altLang="zh-CN" sz="3200">
                <a:latin typeface="Arial" panose="020B0604020202020204" pitchFamily="34" charset="0"/>
              </a:rPr>
              <a:t>    </a:t>
            </a:r>
            <a:r>
              <a:rPr lang="en-US" altLang="zh-CN" sz="3600" b="1">
                <a:latin typeface="宋体" panose="02010600030101010101" pitchFamily="2" charset="-122"/>
              </a:rPr>
              <a:t>                             </a:t>
            </a:r>
            <a:endParaRPr lang="en-US" altLang="zh-CN" sz="3600" b="1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/>
              <a:t>  </a:t>
            </a:r>
            <a:endParaRPr lang="en-US" altLang="zh-CN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14500" y="1257300"/>
            <a:ext cx="5715000" cy="3200400"/>
          </a:xfrm>
          <a:prstGeom prst="rect">
            <a:avLst/>
          </a:prstGeom>
        </p:spPr>
      </p:pic>
      <p:pic>
        <p:nvPicPr>
          <p:cNvPr id="9" name="内容占位符 8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57200" y="728980"/>
            <a:ext cx="8017510" cy="425767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568325"/>
            <a:ext cx="8229600" cy="612775"/>
          </a:xfrm>
        </p:spPr>
        <p:txBody>
          <a:bodyPr/>
          <a:p>
            <a:r>
              <a:rPr lang="zh-CN" altLang="en-US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rPr>
              <a:t>基层医疗机构护理规范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pPr marL="0" indent="0">
              <a:buNone/>
            </a:pPr>
            <a:r>
              <a:rPr lang="zh-CN" altLang="en-US" b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村诊所：</a:t>
            </a:r>
            <a:endParaRPr lang="zh-CN" altLang="en-US" b="1" smtClean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pPr marL="0" indent="0">
              <a:buNone/>
            </a:pPr>
            <a:r>
              <a:rPr lang="en-US" altLang="zh-CN" sz="2400" b="1">
                <a:sym typeface="+mn-ea"/>
              </a:rPr>
              <a:t>1</a:t>
            </a:r>
            <a:r>
              <a:rPr lang="zh-CN" altLang="en-US" sz="2400" b="1">
                <a:ea typeface="宋体" panose="02010600030101010101" pitchFamily="2" charset="-122"/>
                <a:sym typeface="+mn-ea"/>
              </a:rPr>
              <a:t>、让病人立即停止活动，卧床休息；</a:t>
            </a:r>
            <a:endParaRPr lang="zh-CN" altLang="en-US" sz="2400" b="1">
              <a:solidFill>
                <a:schemeClr val="tx1"/>
              </a:solidFill>
              <a:ea typeface="宋体" panose="02010600030101010101" pitchFamily="2" charset="-122"/>
            </a:endParaRPr>
          </a:p>
          <a:p>
            <a:pPr>
              <a:buNone/>
            </a:pPr>
            <a:r>
              <a:rPr lang="en-US" altLang="zh-CN" sz="2400" b="1" smtClean="0">
                <a:ln>
                  <a:noFill/>
                </a:ln>
                <a:effectLst/>
                <a:latin typeface="Arial" panose="020B0604020202020204" pitchFamily="34" charset="0"/>
                <a:sym typeface="+mn-ea"/>
              </a:rPr>
              <a:t>2</a:t>
            </a:r>
            <a:r>
              <a:rPr lang="zh-CN" altLang="en-US" sz="2400" b="1" smtClean="0">
                <a:ln>
                  <a:noFill/>
                </a:ln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、连接心电图机，监测心电图变化；</a:t>
            </a:r>
            <a:endParaRPr lang="zh-CN" altLang="en-US" sz="2400" b="1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pPr>
              <a:buNone/>
            </a:pPr>
            <a:r>
              <a:rPr lang="en-US" altLang="zh-CN" sz="2400" b="1" smtClean="0">
                <a:ln>
                  <a:noFill/>
                </a:ln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3</a:t>
            </a:r>
            <a:r>
              <a:rPr lang="zh-CN" altLang="en-US" sz="2400" b="1" smtClean="0">
                <a:ln>
                  <a:noFill/>
                </a:ln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、胸痛者遵医嘱舌下含化硝酸甘油片</a:t>
            </a:r>
            <a:r>
              <a:rPr lang="en-US" altLang="zh-CN" sz="2400" b="1" smtClean="0">
                <a:ln>
                  <a:noFill/>
                </a:ln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0.5mg</a:t>
            </a:r>
            <a:r>
              <a:rPr lang="zh-CN" altLang="en-US" sz="2400" b="1" smtClean="0">
                <a:ln>
                  <a:noFill/>
                </a:ln>
                <a:effectLst/>
                <a:latin typeface="Arial" panose="020B0604020202020204" pitchFamily="34" charset="0"/>
                <a:sym typeface="+mn-ea"/>
              </a:rPr>
              <a:t>；</a:t>
            </a:r>
            <a:endParaRPr lang="zh-CN" altLang="en-US" sz="2400" b="1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sym typeface="+mn-ea"/>
            </a:endParaRPr>
          </a:p>
          <a:p>
            <a:pPr>
              <a:buNone/>
            </a:pPr>
            <a:r>
              <a:rPr lang="en-US" altLang="zh-CN" sz="2400" b="1" smtClean="0">
                <a:ln>
                  <a:noFill/>
                </a:ln>
                <a:effectLst/>
                <a:latin typeface="Arial" panose="020B0604020202020204" pitchFamily="34" charset="0"/>
                <a:sym typeface="+mn-ea"/>
              </a:rPr>
              <a:t>4</a:t>
            </a:r>
            <a:r>
              <a:rPr lang="zh-CN" altLang="en-US" sz="2400" b="1" smtClean="0">
                <a:ln>
                  <a:noFill/>
                </a:ln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、测量血压，有条件的给予吸氧</a:t>
            </a:r>
            <a:r>
              <a:rPr lang="en-US" altLang="zh-CN" sz="2400" b="1" smtClean="0">
                <a:ln>
                  <a:noFill/>
                </a:ln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3</a:t>
            </a:r>
            <a:r>
              <a:rPr lang="zh-CN" altLang="en-US" sz="2400" b="1" smtClean="0">
                <a:ln>
                  <a:noFill/>
                </a:ln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升</a:t>
            </a:r>
            <a:r>
              <a:rPr lang="en-US" altLang="zh-CN" sz="2400" b="1" smtClean="0">
                <a:ln>
                  <a:noFill/>
                </a:ln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400" b="1" smtClean="0">
                <a:ln>
                  <a:noFill/>
                </a:ln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分；</a:t>
            </a:r>
            <a:endParaRPr lang="zh-CN" altLang="en-US" sz="2400" b="1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sym typeface="+mn-ea"/>
            </a:endParaRPr>
          </a:p>
          <a:p>
            <a:pPr>
              <a:buNone/>
            </a:pPr>
            <a:r>
              <a:rPr lang="en-US" altLang="zh-CN" sz="2400" b="1" smtClean="0">
                <a:ln>
                  <a:noFill/>
                </a:ln>
                <a:effectLst/>
                <a:latin typeface="Arial" panose="020B0604020202020204" pitchFamily="34" charset="0"/>
                <a:sym typeface="+mn-ea"/>
              </a:rPr>
              <a:t>5</a:t>
            </a:r>
            <a:r>
              <a:rPr lang="zh-CN" altLang="en-US" sz="2400" b="1" smtClean="0">
                <a:ln>
                  <a:noFill/>
                </a:ln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、舌下含服硝酸甘油片无效者，立即建立静脉通路，遵医嘱给予</a:t>
            </a:r>
            <a:r>
              <a:rPr lang="en-US" altLang="zh-CN" sz="2400" b="1" smtClean="0">
                <a:ln>
                  <a:noFill/>
                </a:ln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 0.9%NS250ml+</a:t>
            </a:r>
            <a:r>
              <a:rPr lang="zh-CN" altLang="en-US" sz="2400" b="1" smtClean="0">
                <a:ln>
                  <a:noFill/>
                </a:ln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硝酸甘油针</a:t>
            </a:r>
            <a:r>
              <a:rPr lang="en-US" altLang="zh-CN" sz="2400" b="1" smtClean="0">
                <a:ln>
                  <a:noFill/>
                </a:ln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5mg </a:t>
            </a:r>
            <a:r>
              <a:rPr lang="zh-CN" altLang="en-US" sz="2400" b="1" smtClean="0">
                <a:ln>
                  <a:noFill/>
                </a:ln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以</a:t>
            </a:r>
            <a:r>
              <a:rPr lang="en-US" altLang="zh-CN" sz="2400" b="1" smtClean="0">
                <a:ln>
                  <a:noFill/>
                </a:ln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20</a:t>
            </a:r>
            <a:r>
              <a:rPr lang="zh-CN" altLang="en-US" sz="2400" b="1" smtClean="0">
                <a:ln>
                  <a:noFill/>
                </a:ln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滴</a:t>
            </a:r>
            <a:r>
              <a:rPr lang="en-US" altLang="zh-CN" sz="2400" b="1" smtClean="0">
                <a:ln>
                  <a:noFill/>
                </a:ln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400" b="1" smtClean="0">
                <a:ln>
                  <a:noFill/>
                </a:ln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分静滴。</a:t>
            </a:r>
            <a:endParaRPr lang="zh-CN" altLang="en-US" sz="2400" b="1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buNone/>
            </a:pPr>
            <a:r>
              <a:rPr lang="en-US" altLang="zh-CN" sz="2400" b="1">
                <a:latin typeface="Arial" panose="020B0604020202020204" pitchFamily="34" charset="0"/>
                <a:sym typeface="+mn-ea"/>
              </a:rPr>
              <a:t>6</a:t>
            </a: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、将病人心电图上传至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胸痛中心平台</a:t>
            </a: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，立即电话联系上转病人。</a:t>
            </a:r>
            <a:endParaRPr lang="zh-CN" altLang="en-US" b="1"/>
          </a:p>
          <a:p>
            <a:endParaRPr lang="zh-CN" altLang="en-US" b="1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71820" y="1181100"/>
            <a:ext cx="3371850" cy="167259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564144"/>
            <a:ext cx="8229600" cy="952500"/>
          </a:xfrm>
        </p:spPr>
        <p:txBody>
          <a:bodyPr/>
          <a:p>
            <a:r>
              <a:rPr lang="zh-CN" altLang="en-US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rPr>
              <a:t>基层医疗机构护理规范</a:t>
            </a:r>
            <a:br>
              <a:rPr lang="zh-CN" altLang="en-US"/>
            </a:b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443356"/>
            <a:ext cx="8229600" cy="3771636"/>
          </a:xfrm>
        </p:spPr>
        <p:txBody>
          <a:bodyPr/>
          <a:p>
            <a:pPr marL="0" indent="0">
              <a:buNone/>
            </a:pPr>
            <a:r>
              <a:rPr lang="zh-CN" altLang="en-US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乡镇卫生院：</a:t>
            </a:r>
            <a:endParaRPr lang="zh-CN" altLang="en-US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marL="0" indent="0">
              <a:buNone/>
            </a:pPr>
            <a:r>
              <a:rPr lang="en-US" altLang="zh-CN" sz="2400" b="1">
                <a:sym typeface="+mn-ea"/>
              </a:rPr>
              <a:t>1</a:t>
            </a:r>
            <a:r>
              <a:rPr lang="zh-CN" altLang="en-US" sz="2400" b="1">
                <a:ea typeface="宋体" panose="02010600030101010101" pitchFamily="2" charset="-122"/>
                <a:sym typeface="+mn-ea"/>
              </a:rPr>
              <a:t>、让病人立即停止活动，卧床休息；</a:t>
            </a:r>
            <a:endParaRPr lang="zh-CN" altLang="en-US" sz="2400" b="1">
              <a:solidFill>
                <a:schemeClr val="tx1"/>
              </a:solidFill>
              <a:ea typeface="宋体" panose="02010600030101010101" pitchFamily="2" charset="-122"/>
            </a:endParaRPr>
          </a:p>
          <a:p>
            <a:pPr marL="0" indent="0">
              <a:buNone/>
            </a:pPr>
            <a:r>
              <a:rPr lang="en-US" altLang="zh-CN" sz="2400" b="1" smtClean="0">
                <a:ln>
                  <a:noFill/>
                </a:ln>
                <a:effectLst/>
                <a:latin typeface="Arial" panose="020B0604020202020204" pitchFamily="34" charset="0"/>
                <a:sym typeface="+mn-ea"/>
              </a:rPr>
              <a:t>2</a:t>
            </a:r>
            <a:r>
              <a:rPr lang="zh-CN" altLang="en-US" sz="2400" b="1" smtClean="0">
                <a:ln>
                  <a:noFill/>
                </a:ln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、连接心电图机，监测心电图变化；</a:t>
            </a:r>
            <a:endParaRPr lang="zh-CN" altLang="en-US" sz="2400" b="1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pPr marL="0" indent="0">
              <a:buNone/>
            </a:pPr>
            <a:r>
              <a:rPr lang="en-US" altLang="zh-CN" sz="2400" b="1" smtClean="0">
                <a:ln>
                  <a:noFill/>
                </a:ln>
                <a:effectLst/>
                <a:latin typeface="Arial" panose="020B0604020202020204" pitchFamily="34" charset="0"/>
                <a:sym typeface="+mn-ea"/>
              </a:rPr>
              <a:t>3</a:t>
            </a:r>
            <a:r>
              <a:rPr lang="zh-CN" altLang="en-US" sz="2400" b="1" smtClean="0">
                <a:ln>
                  <a:noFill/>
                </a:ln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、胸痛者遵医嘱舌下含化硝酸甘油片</a:t>
            </a:r>
            <a:r>
              <a:rPr lang="en-US" altLang="zh-CN" sz="2400" b="1" smtClean="0">
                <a:ln>
                  <a:noFill/>
                </a:ln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0.5mg</a:t>
            </a:r>
            <a:r>
              <a:rPr lang="zh-CN" altLang="en-US" sz="2400" b="1" smtClean="0">
                <a:ln>
                  <a:noFill/>
                </a:ln>
                <a:effectLst/>
                <a:latin typeface="Arial" panose="020B0604020202020204" pitchFamily="34" charset="0"/>
                <a:sym typeface="+mn-ea"/>
              </a:rPr>
              <a:t>；</a:t>
            </a:r>
            <a:endParaRPr lang="zh-CN" altLang="en-US" sz="2400" b="1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sym typeface="+mn-ea"/>
            </a:endParaRPr>
          </a:p>
          <a:p>
            <a:pPr marL="0" indent="0">
              <a:buNone/>
            </a:pPr>
            <a:r>
              <a:rPr lang="en-US" altLang="zh-CN" sz="2400" b="1" smtClean="0">
                <a:ln>
                  <a:noFill/>
                </a:ln>
                <a:effectLst/>
                <a:latin typeface="Arial" panose="020B0604020202020204" pitchFamily="34" charset="0"/>
                <a:sym typeface="+mn-ea"/>
              </a:rPr>
              <a:t>4</a:t>
            </a:r>
            <a:r>
              <a:rPr lang="zh-CN" altLang="en-US" sz="2400" b="1" smtClean="0">
                <a:ln>
                  <a:noFill/>
                </a:ln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、遵医嘱连接心电监护，氧气吸入</a:t>
            </a:r>
            <a:r>
              <a:rPr lang="en-US" altLang="zh-CN" sz="2400" b="1" smtClean="0">
                <a:ln>
                  <a:noFill/>
                </a:ln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3</a:t>
            </a:r>
            <a:r>
              <a:rPr lang="zh-CN" altLang="en-US" sz="2400" b="1" smtClean="0">
                <a:ln>
                  <a:noFill/>
                </a:ln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升</a:t>
            </a:r>
            <a:r>
              <a:rPr lang="en-US" altLang="zh-CN" sz="2400" b="1" smtClean="0">
                <a:ln>
                  <a:noFill/>
                </a:ln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400" b="1" smtClean="0">
                <a:ln>
                  <a:noFill/>
                </a:ln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分，氧饱和度维持在</a:t>
            </a:r>
            <a:r>
              <a:rPr lang="en-US" altLang="zh-CN" sz="2400" b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90%</a:t>
            </a:r>
            <a:r>
              <a:rPr lang="zh-CN" altLang="en-US" sz="2400" b="1" smtClean="0">
                <a:ln>
                  <a:noFill/>
                </a:ln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以上；</a:t>
            </a:r>
            <a:endParaRPr lang="zh-CN" altLang="en-US" sz="2400" b="1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pPr marL="0" indent="0">
              <a:buNone/>
            </a:pPr>
            <a:endParaRPr lang="zh-CN" altLang="en-US" sz="24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marL="0" indent="0">
              <a:buNone/>
            </a:pPr>
            <a:endParaRPr lang="zh-CN" altLang="en-US" b="1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marL="0" indent="0">
              <a:buNone/>
            </a:pPr>
            <a:endParaRPr lang="zh-CN" altLang="en-US" b="1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pPr marL="0" indent="0">
              <a:buNone/>
            </a:pPr>
            <a:endParaRPr lang="zh-CN" altLang="en-US" b="1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sym typeface="+mn-ea"/>
            </a:endParaRPr>
          </a:p>
          <a:p>
            <a:pPr marL="0" indent="0">
              <a:buNone/>
            </a:pPr>
            <a:endParaRPr lang="zh-CN" altLang="en-US" b="1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81395" y="3754120"/>
            <a:ext cx="2913380" cy="14611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558429"/>
            <a:ext cx="8229600" cy="952500"/>
          </a:xfrm>
        </p:spPr>
        <p:txBody>
          <a:bodyPr/>
          <a:p>
            <a:r>
              <a:rPr lang="zh-CN" altLang="en-US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rPr>
              <a:t>基层医疗机构护理规范</a:t>
            </a:r>
            <a:br>
              <a:rPr lang="zh-CN" altLang="en-US"/>
            </a:b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20801"/>
            <a:ext cx="8229600" cy="3771636"/>
          </a:xfrm>
        </p:spPr>
        <p:txBody>
          <a:bodyPr/>
          <a:p>
            <a:pPr marL="0" indent="0">
              <a:buNone/>
            </a:pPr>
            <a:r>
              <a:rPr lang="zh-CN" altLang="en-US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乡镇卫生院：</a:t>
            </a:r>
            <a:endParaRPr lang="zh-CN" altLang="en-US" b="1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>
              <a:buNone/>
            </a:pPr>
            <a:r>
              <a:rPr lang="en-US" altLang="zh-CN" sz="2400" b="1" smtClean="0">
                <a:ln>
                  <a:noFill/>
                </a:ln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5</a:t>
            </a:r>
            <a:r>
              <a:rPr lang="zh-CN" altLang="en-US" sz="2400" b="1" smtClean="0">
                <a:ln>
                  <a:noFill/>
                </a:ln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、脉搏短绌者（房颤），需一人听诊心率、同时另一人测量脉搏。</a:t>
            </a:r>
            <a:endParaRPr lang="zh-CN" altLang="en-US" sz="2400" b="1" smtClean="0">
              <a:ln>
                <a:noFill/>
              </a:ln>
              <a:effectLst/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pPr>
              <a:buNone/>
            </a:pPr>
            <a:r>
              <a:rPr lang="en-US" altLang="zh-CN" sz="2400" b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sym typeface="+mn-ea"/>
              </a:rPr>
              <a:t>6</a:t>
            </a:r>
            <a:r>
              <a:rPr lang="zh-CN" altLang="en-US" sz="2400" b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、症状仍不缓解，立即建立静脉通路，遵医嘱给予</a:t>
            </a:r>
            <a:r>
              <a:rPr lang="en-US" altLang="zh-CN" sz="2400" b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 0.9%NS250ml+</a:t>
            </a:r>
            <a:r>
              <a:rPr lang="zh-CN" altLang="en-US" sz="2400" b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硝酸甘油针</a:t>
            </a:r>
            <a:r>
              <a:rPr lang="en-US" altLang="zh-CN" sz="2400" b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5mg </a:t>
            </a:r>
            <a:r>
              <a:rPr lang="zh-CN" altLang="en-US" sz="2400" b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以</a:t>
            </a:r>
            <a:r>
              <a:rPr lang="en-US" altLang="zh-CN" sz="2400" b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20</a:t>
            </a:r>
            <a:r>
              <a:rPr lang="zh-CN" altLang="en-US" sz="2400" b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滴</a:t>
            </a:r>
            <a:r>
              <a:rPr lang="en-US" altLang="zh-CN" sz="2400" b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/</a:t>
            </a:r>
            <a:r>
              <a:rPr lang="zh-CN" altLang="en-US" sz="2400" b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分静滴或</a:t>
            </a:r>
            <a:r>
              <a:rPr lang="en-US" altLang="zh-CN" sz="2400" b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0.9%NS50ml+</a:t>
            </a:r>
            <a:r>
              <a:rPr lang="zh-CN" altLang="en-US" sz="2400" b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硝酸甘油针</a:t>
            </a:r>
            <a:r>
              <a:rPr lang="en-US" altLang="zh-CN" sz="2400" b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15mg</a:t>
            </a:r>
            <a:r>
              <a:rPr lang="zh-CN" altLang="en-US" sz="2400" b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以</a:t>
            </a:r>
            <a:r>
              <a:rPr lang="en-US" altLang="zh-CN" sz="2400" b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2ml/h</a:t>
            </a:r>
            <a:r>
              <a:rPr lang="zh-CN" altLang="en-US" sz="2400" b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微量泵泵入；</a:t>
            </a:r>
            <a:endParaRPr lang="zh-CN" altLang="en-US" sz="2400" b="1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pPr>
              <a:buNone/>
            </a:pPr>
            <a:r>
              <a:rPr lang="en-US" altLang="zh-CN" sz="2400" b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7</a:t>
            </a:r>
            <a:r>
              <a:rPr lang="zh-CN" altLang="en-US" sz="2400" b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、完善实验室检查，</a:t>
            </a:r>
            <a:r>
              <a:rPr lang="zh-CN" altLang="en-US" sz="2400" b="1" smtClean="0">
                <a:ln>
                  <a:noFill/>
                </a:ln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遵医嘱</a:t>
            </a:r>
            <a:r>
              <a:rPr lang="zh-CN" altLang="en-US" sz="2400" b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抽取</a:t>
            </a:r>
            <a:r>
              <a:rPr lang="zh-CN" altLang="en-US" sz="2400" b="1" smtClean="0">
                <a:ln>
                  <a:noFill/>
                </a:ln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静脉</a:t>
            </a:r>
            <a:r>
              <a:rPr lang="zh-CN" altLang="en-US" sz="2400" b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血标本（心肌酶、肌钙蛋白等）；</a:t>
            </a:r>
            <a:endParaRPr lang="zh-CN" altLang="en-US" sz="2400" b="1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pPr>
              <a:buNone/>
            </a:pPr>
            <a:endParaRPr lang="zh-CN" altLang="en-US" b="1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pPr marL="0" indent="0">
              <a:buNone/>
            </a:pPr>
            <a:endParaRPr lang="zh-CN" altLang="en-US" b="1"/>
          </a:p>
        </p:txBody>
      </p:sp>
      <p:sp>
        <p:nvSpPr>
          <p:cNvPr id="4" name="文本框 3"/>
          <p:cNvSpPr txBox="1"/>
          <p:nvPr/>
        </p:nvSpPr>
        <p:spPr>
          <a:xfrm>
            <a:off x="3001010" y="2673350"/>
            <a:ext cx="3098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>
              <a:buNone/>
            </a:pPr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85050" y="558165"/>
            <a:ext cx="1758950" cy="136017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81635" y="570865"/>
            <a:ext cx="8229600" cy="762635"/>
          </a:xfrm>
        </p:spPr>
        <p:txBody>
          <a:bodyPr/>
          <a:p>
            <a:r>
              <a:rPr lang="zh-CN" altLang="en-US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rPr>
              <a:t>基层医疗机构护理规范</a:t>
            </a:r>
            <a:br>
              <a:rPr lang="zh-CN" altLang="en-US">
                <a:sym typeface="+mn-ea"/>
              </a:rPr>
            </a:b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pPr marL="0" indent="0">
              <a:buNone/>
            </a:pPr>
            <a:r>
              <a:rPr lang="zh-CN" altLang="en-US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乡镇卫生院：</a:t>
            </a:r>
            <a:endParaRPr lang="zh-CN" altLang="en-US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marL="0" indent="0">
              <a:buNone/>
            </a:pPr>
            <a:r>
              <a:rPr lang="en-US" altLang="zh-CN" sz="2800" b="1">
                <a:sym typeface="+mn-ea"/>
              </a:rPr>
              <a:t>8</a:t>
            </a:r>
            <a:r>
              <a:rPr lang="zh-CN" altLang="en-US" sz="2800" b="1">
                <a:ea typeface="宋体" panose="02010600030101010101" pitchFamily="2" charset="-122"/>
                <a:sym typeface="+mn-ea"/>
              </a:rPr>
              <a:t>、对烦躁不安、剧烈疼痛者，遵医嘱给予镇静止痛药物应用，如</a:t>
            </a:r>
            <a:r>
              <a:rPr lang="zh-CN" altLang="en-US" sz="28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a typeface="宋体" panose="02010600030101010101" pitchFamily="2" charset="-122"/>
                <a:sym typeface="+mn-ea"/>
              </a:rPr>
              <a:t>吗啡</a:t>
            </a:r>
            <a:r>
              <a:rPr lang="zh-CN" altLang="en-US" sz="2800" b="1">
                <a:ea typeface="宋体" panose="02010600030101010101" pitchFamily="2" charset="-122"/>
                <a:sym typeface="+mn-ea"/>
              </a:rPr>
              <a:t>、</a:t>
            </a:r>
            <a:r>
              <a:rPr lang="zh-CN" altLang="en-US" sz="28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a typeface="宋体" panose="02010600030101010101" pitchFamily="2" charset="-122"/>
                <a:sym typeface="+mn-ea"/>
              </a:rPr>
              <a:t>哌替啶</a:t>
            </a:r>
            <a:r>
              <a:rPr lang="zh-CN" altLang="en-US" sz="2800" b="1">
                <a:ea typeface="宋体" panose="02010600030101010101" pitchFamily="2" charset="-122"/>
                <a:sym typeface="+mn-ea"/>
              </a:rPr>
              <a:t>等，必要时转诊；</a:t>
            </a:r>
            <a:endParaRPr lang="zh-CN" altLang="en-US" sz="280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sym typeface="+mn-ea"/>
            </a:endParaRPr>
          </a:p>
          <a:p>
            <a:pPr>
              <a:buNone/>
            </a:pPr>
            <a:r>
              <a:rPr lang="en-US" altLang="zh-CN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9</a:t>
            </a: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、严密观察患者疼痛的</a:t>
            </a:r>
            <a:r>
              <a:rPr lang="zh-CN" altLang="en-US" sz="2800" b="1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部位</a:t>
            </a: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、</a:t>
            </a:r>
            <a:r>
              <a:rPr lang="zh-CN" altLang="en-US" sz="2800" b="1">
                <a:gradFill>
                  <a:gsLst>
                    <a:gs pos="0">
                      <a:srgbClr val="9EE256"/>
                    </a:gs>
                    <a:gs pos="100000">
                      <a:srgbClr val="52762D"/>
                    </a:gs>
                  </a:gsLst>
                  <a:lin scaled="0"/>
                </a:gra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性质</a:t>
            </a: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、</a:t>
            </a:r>
            <a:r>
              <a:rPr lang="zh-CN" altLang="en-US" sz="2800" b="1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疼痛程度</a:t>
            </a: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、</a:t>
            </a:r>
            <a:r>
              <a:rPr lang="zh-CN" altLang="en-US" sz="2800" b="1">
                <a:gradFill>
                  <a:gsLst>
                    <a:gs pos="0">
                      <a:srgbClr val="FBFB11"/>
                    </a:gs>
                    <a:gs pos="100000">
                      <a:srgbClr val="838309"/>
                    </a:gs>
                  </a:gsLst>
                  <a:lin scaled="0"/>
                </a:gra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持续时间</a:t>
            </a: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、</a:t>
            </a:r>
            <a:r>
              <a:rPr lang="zh-CN" altLang="en-US" sz="2800" b="1">
                <a:gradFill>
                  <a:gsLst>
                    <a:gs pos="0">
                      <a:srgbClr val="9EE256"/>
                    </a:gs>
                    <a:gs pos="100000">
                      <a:srgbClr val="52762D"/>
                    </a:gs>
                  </a:gsLst>
                  <a:lin scaled="0"/>
                </a:gra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缓解方式</a:t>
            </a: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及</a:t>
            </a:r>
            <a:r>
              <a:rPr lang="zh-CN" altLang="en-US" sz="2800" b="1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心电图变化</a:t>
            </a: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；</a:t>
            </a:r>
            <a:endParaRPr lang="zh-CN" altLang="en-US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>
              <a:buNone/>
            </a:pPr>
            <a:r>
              <a:rPr lang="en-US" altLang="zh-CN" sz="2800" b="1">
                <a:solidFill>
                  <a:schemeClr val="tx1"/>
                </a:solidFill>
                <a:ea typeface="宋体" panose="02010600030101010101" pitchFamily="2" charset="-122"/>
                <a:sym typeface="+mn-ea"/>
              </a:rPr>
              <a:t>10</a:t>
            </a:r>
            <a:r>
              <a:rPr lang="zh-CN" altLang="en-US" sz="2800" b="1">
                <a:solidFill>
                  <a:schemeClr val="tx1"/>
                </a:solidFill>
                <a:ea typeface="宋体" panose="02010600030101010101" pitchFamily="2" charset="-122"/>
                <a:sym typeface="+mn-ea"/>
              </a:rPr>
              <a:t>、将病人心电图上传至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胸痛中心平台</a:t>
            </a:r>
            <a:r>
              <a:rPr lang="zh-CN" altLang="en-US" sz="2800" b="1">
                <a:solidFill>
                  <a:schemeClr val="tx1"/>
                </a:solidFill>
                <a:ea typeface="宋体" panose="02010600030101010101" pitchFamily="2" charset="-122"/>
                <a:sym typeface="+mn-ea"/>
              </a:rPr>
              <a:t>，立即电话</a:t>
            </a:r>
            <a:endParaRPr lang="zh-CN" altLang="en-US" sz="2800" b="1">
              <a:solidFill>
                <a:schemeClr val="tx1"/>
              </a:solidFill>
              <a:ea typeface="宋体" panose="02010600030101010101" pitchFamily="2" charset="-122"/>
              <a:sym typeface="+mn-ea"/>
            </a:endParaRPr>
          </a:p>
          <a:p>
            <a:pPr>
              <a:buNone/>
            </a:pPr>
            <a:r>
              <a:rPr lang="zh-CN" altLang="en-US" sz="2800" b="1">
                <a:solidFill>
                  <a:schemeClr val="tx1"/>
                </a:solidFill>
                <a:ea typeface="宋体" panose="02010600030101010101" pitchFamily="2" charset="-122"/>
                <a:sym typeface="+mn-ea"/>
              </a:rPr>
              <a:t>联系上转病人。</a:t>
            </a:r>
            <a:endParaRPr lang="zh-CN" altLang="en-US" sz="2800" b="1">
              <a:solidFill>
                <a:schemeClr val="tx1"/>
              </a:solidFill>
            </a:endParaRPr>
          </a:p>
          <a:p>
            <a:pPr>
              <a:buNone/>
            </a:pPr>
            <a:endParaRPr lang="zh-CN" altLang="en-US" sz="2800" b="1">
              <a:solidFill>
                <a:schemeClr val="tx1"/>
              </a:solidFill>
            </a:endParaRPr>
          </a:p>
          <a:p>
            <a:endParaRPr lang="zh-CN" altLang="en-US" sz="2800" b="1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5" name="标题 1"/>
          <p:cNvSpPr>
            <a:spLocks noGrp="1"/>
          </p:cNvSpPr>
          <p:nvPr>
            <p:ph type="title"/>
          </p:nvPr>
        </p:nvSpPr>
        <p:spPr>
          <a:xfrm>
            <a:off x="457200" y="629920"/>
            <a:ext cx="8229600" cy="865505"/>
          </a:xfrm>
          <a:noFill/>
          <a:ln>
            <a:noFill/>
          </a:ln>
        </p:spPr>
        <p:txBody>
          <a:bodyPr anchor="t"/>
          <a:p>
            <a:r>
              <a:rPr lang="zh-CN" altLang="en-US" b="1">
                <a:solidFill>
                  <a:schemeClr val="accent2"/>
                </a:solidFill>
              </a:rPr>
              <a:t>健康教育</a:t>
            </a:r>
            <a:endParaRPr lang="zh-CN" altLang="en-US" b="1">
              <a:solidFill>
                <a:schemeClr val="accent2"/>
              </a:solidFill>
            </a:endParaRPr>
          </a:p>
        </p:txBody>
      </p:sp>
      <p:sp>
        <p:nvSpPr>
          <p:cNvPr id="41986" name="内容占位符 2"/>
          <p:cNvSpPr>
            <a:spLocks noGrp="1"/>
          </p:cNvSpPr>
          <p:nvPr>
            <p:ph idx="1"/>
          </p:nvPr>
        </p:nvSpPr>
        <p:spPr>
          <a:xfrm>
            <a:off x="457200" y="1630680"/>
            <a:ext cx="8229600" cy="2914650"/>
          </a:xfrm>
          <a:noFill/>
          <a:ln>
            <a:noFill/>
          </a:ln>
        </p:spPr>
        <p:txBody>
          <a:bodyPr anchor="t"/>
          <a:p>
            <a:pPr marL="0" indent="0">
              <a:buNone/>
            </a:pPr>
            <a:r>
              <a:rPr lang="en-US" altLang="zh-CN" dirty="0">
                <a:latin typeface="宋体" panose="02010600030101010101" pitchFamily="2" charset="-122"/>
              </a:rPr>
              <a:t>    </a:t>
            </a:r>
            <a:r>
              <a:rPr lang="zh-CN" altLang="en-US" b="1" dirty="0">
                <a:latin typeface="宋体" panose="02010600030101010101" pitchFamily="2" charset="-122"/>
              </a:rPr>
              <a:t>高血压病、高脂血症和吸烟是冠心病的三大易患因素。糖尿病、肥胖、运动不足、高尿酸血症等，亦是易患因素。   </a:t>
            </a:r>
            <a:endParaRPr lang="zh-CN" altLang="en-US" b="1"/>
          </a:p>
        </p:txBody>
      </p:sp>
      <p:pic>
        <p:nvPicPr>
          <p:cNvPr id="4" name="内容占位符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36700" y="3078480"/>
            <a:ext cx="5869305" cy="21336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568589"/>
            <a:ext cx="8229600" cy="952500"/>
          </a:xfrm>
        </p:spPr>
        <p:txBody>
          <a:bodyPr/>
          <a:p>
            <a:r>
              <a:rPr lang="zh-CN" altLang="en-US" b="1">
                <a:solidFill>
                  <a:schemeClr val="accent2"/>
                </a:solidFill>
                <a:ea typeface="宋体" panose="02010600030101010101" pitchFamily="2" charset="-122"/>
                <a:sym typeface="+mn-ea"/>
              </a:rPr>
              <a:t>健康教育</a:t>
            </a:r>
            <a:endParaRPr lang="zh-CN" altLang="en-US" b="1" dirty="0">
              <a:solidFill>
                <a:schemeClr val="accent2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pPr>
              <a:lnSpc>
                <a:spcPct val="90000"/>
              </a:lnSpc>
              <a:buNone/>
            </a:pPr>
            <a:r>
              <a:rPr lang="zh-CN" altLang="en-US" b="1" dirty="0">
                <a:solidFill>
                  <a:schemeClr val="tx1"/>
                </a:solidFill>
                <a:latin typeface="宋体" panose="02010600030101010101" pitchFamily="2" charset="-122"/>
                <a:sym typeface="+mn-ea"/>
              </a:rPr>
              <a:t>改变膳食习惯，</a:t>
            </a:r>
            <a:r>
              <a:rPr lang="zh-CN" altLang="en-US" b="1" dirty="0">
                <a:solidFill>
                  <a:schemeClr val="tx1"/>
                </a:solidFill>
                <a:latin typeface="宋体" panose="02010600030101010101" pitchFamily="2" charset="-122"/>
                <a:sym typeface="+mn-ea"/>
              </a:rPr>
              <a:t>摄取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低热量、低胆固醇</a:t>
            </a:r>
            <a:r>
              <a:rPr lang="zh-CN" altLang="en-US" b="1" dirty="0">
                <a:solidFill>
                  <a:schemeClr val="tx1"/>
                </a:solidFill>
                <a:latin typeface="宋体" panose="02010600030101010101" pitchFamily="2" charset="-122"/>
                <a:sym typeface="+mn-ea"/>
              </a:rPr>
              <a:t>食物</a:t>
            </a:r>
            <a:endParaRPr lang="zh-CN" altLang="en-US" b="1" dirty="0">
              <a:solidFill>
                <a:schemeClr val="tx1"/>
              </a:solidFill>
              <a:latin typeface="宋体" panose="02010600030101010101" pitchFamily="2" charset="-122"/>
              <a:sym typeface="+mn-ea"/>
            </a:endParaRPr>
          </a:p>
          <a:p>
            <a:pPr>
              <a:lnSpc>
                <a:spcPct val="90000"/>
              </a:lnSpc>
              <a:buNone/>
            </a:pPr>
            <a:endParaRPr lang="zh-CN" altLang="en-US" b="1" dirty="0">
              <a:latin typeface="宋体" panose="02010600030101010101" pitchFamily="2" charset="-122"/>
              <a:sym typeface="+mn-ea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dirty="0">
                <a:latin typeface="宋体" panose="02010600030101010101" pitchFamily="2" charset="-122"/>
                <a:sym typeface="+mn-ea"/>
              </a:rPr>
              <a:t>    少吃或不吃蔗糖或葡萄糖等简单的碳水</a:t>
            </a:r>
            <a:endParaRPr lang="zh-CN" altLang="en-US" dirty="0">
              <a:latin typeface="宋体" panose="02010600030101010101" pitchFamily="2" charset="-122"/>
              <a:sym typeface="+mn-ea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dirty="0">
                <a:latin typeface="宋体" panose="02010600030101010101" pitchFamily="2" charset="-122"/>
                <a:sym typeface="+mn-ea"/>
              </a:rPr>
              <a:t>化合物。多食新鲜蔬菜和水果、豆制品、植</a:t>
            </a:r>
            <a:endParaRPr lang="zh-CN" altLang="en-US" dirty="0">
              <a:latin typeface="宋体" panose="02010600030101010101" pitchFamily="2" charset="-122"/>
              <a:sym typeface="+mn-ea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dirty="0">
                <a:latin typeface="宋体" panose="02010600030101010101" pitchFamily="2" charset="-122"/>
                <a:sym typeface="+mn-ea"/>
              </a:rPr>
              <a:t>物油。尽量少吃肥肉、动物油、高脂奶品以</a:t>
            </a:r>
            <a:endParaRPr lang="zh-CN" altLang="en-US" dirty="0">
              <a:latin typeface="宋体" panose="02010600030101010101" pitchFamily="2" charset="-122"/>
              <a:sym typeface="+mn-ea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dirty="0">
                <a:latin typeface="宋体" panose="02010600030101010101" pitchFamily="2" charset="-122"/>
                <a:sym typeface="+mn-ea"/>
              </a:rPr>
              <a:t>及蛋黄、动物内脏等食品。</a:t>
            </a:r>
            <a:endParaRPr lang="zh-CN" altLang="en-US" dirty="0">
              <a:latin typeface="宋体" panose="02010600030101010101" pitchFamily="2" charset="-122"/>
            </a:endParaRPr>
          </a:p>
          <a:p>
            <a:pPr>
              <a:lnSpc>
                <a:spcPct val="90000"/>
              </a:lnSpc>
              <a:buNone/>
            </a:pPr>
            <a:endParaRPr lang="en-US" altLang="zh-CN" b="1" dirty="0">
              <a:solidFill>
                <a:schemeClr val="accent2"/>
              </a:solidFill>
              <a:latin typeface="宋体" panose="02010600030101010101" pitchFamily="2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dirty="0">
                <a:latin typeface="宋体" panose="02010600030101010101" pitchFamily="2" charset="-122"/>
                <a:sym typeface="+mn-ea"/>
              </a:rPr>
              <a:t>  </a:t>
            </a:r>
            <a:endParaRPr lang="zh-CN" altLang="en-US" dirty="0">
              <a:latin typeface="宋体" panose="02010600030101010101" pitchFamily="2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dirty="0">
                <a:latin typeface="宋体" panose="02010600030101010101" pitchFamily="2" charset="-122"/>
                <a:sym typeface="+mn-ea"/>
              </a:rPr>
              <a:t> </a:t>
            </a:r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66080" y="3907155"/>
            <a:ext cx="3499485" cy="158813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543189"/>
            <a:ext cx="8229600" cy="952500"/>
          </a:xfrm>
        </p:spPr>
        <p:txBody>
          <a:bodyPr/>
          <a:p>
            <a:r>
              <a:rPr lang="zh-CN" altLang="en-US" b="1">
                <a:solidFill>
                  <a:schemeClr val="accent2"/>
                </a:solidFill>
                <a:ea typeface="宋体" panose="02010600030101010101" pitchFamily="2" charset="-122"/>
                <a:sym typeface="+mn-ea"/>
              </a:rPr>
              <a:t>健康教育</a:t>
            </a:r>
            <a:br>
              <a:rPr lang="zh-CN" altLang="en-US" b="1" dirty="0">
                <a:solidFill>
                  <a:schemeClr val="accent2"/>
                </a:solidFill>
                <a:latin typeface="宋体" panose="02010600030101010101" pitchFamily="2" charset="-122"/>
                <a:sym typeface="+mn-ea"/>
              </a:rPr>
            </a:b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pPr>
              <a:lnSpc>
                <a:spcPct val="90000"/>
              </a:lnSpc>
              <a:buNone/>
            </a:pP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四低一高：</a:t>
            </a:r>
            <a:endParaRPr lang="zh-CN" altLang="en-US" b="1" dirty="0">
              <a:solidFill>
                <a:schemeClr val="accent2"/>
              </a:solidFill>
              <a:latin typeface="宋体" panose="02010600030101010101" pitchFamily="2" charset="-122"/>
              <a:sym typeface="+mn-ea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b="1" dirty="0">
                <a:solidFill>
                  <a:schemeClr val="accent2"/>
                </a:solidFill>
                <a:latin typeface="宋体" panose="02010600030101010101" pitchFamily="2" charset="-122"/>
                <a:sym typeface="+mn-ea"/>
              </a:rPr>
              <a:t>        </a:t>
            </a:r>
            <a:r>
              <a:rPr lang="zh-CN" altLang="en-US" b="1" dirty="0">
                <a:solidFill>
                  <a:schemeClr val="tx1"/>
                </a:solidFill>
                <a:latin typeface="宋体" panose="02010600030101010101" pitchFamily="2" charset="-122"/>
                <a:sym typeface="+mn-ea"/>
              </a:rPr>
              <a:t>低盐</a:t>
            </a:r>
            <a:endParaRPr lang="zh-CN" altLang="en-US" b="1" dirty="0">
              <a:solidFill>
                <a:schemeClr val="tx1"/>
              </a:solidFill>
              <a:latin typeface="宋体" panose="02010600030101010101" pitchFamily="2" charset="-122"/>
              <a:sym typeface="+mn-ea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b="1" dirty="0">
                <a:solidFill>
                  <a:schemeClr val="tx1"/>
                </a:solidFill>
                <a:latin typeface="宋体" panose="02010600030101010101" pitchFamily="2" charset="-122"/>
                <a:sym typeface="+mn-ea"/>
              </a:rPr>
              <a:t>        低脂</a:t>
            </a:r>
            <a:endParaRPr lang="zh-CN" altLang="en-US" b="1" dirty="0">
              <a:solidFill>
                <a:schemeClr val="tx1"/>
              </a:solidFill>
              <a:latin typeface="宋体" panose="02010600030101010101" pitchFamily="2" charset="-122"/>
              <a:sym typeface="+mn-ea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b="1" dirty="0">
                <a:solidFill>
                  <a:schemeClr val="tx1"/>
                </a:solidFill>
                <a:latin typeface="宋体" panose="02010600030101010101" pitchFamily="2" charset="-122"/>
                <a:sym typeface="+mn-ea"/>
              </a:rPr>
              <a:t>        低糖</a:t>
            </a:r>
            <a:endParaRPr lang="zh-CN" altLang="en-US" b="1" dirty="0">
              <a:solidFill>
                <a:schemeClr val="tx1"/>
              </a:solidFill>
              <a:latin typeface="宋体" panose="02010600030101010101" pitchFamily="2" charset="-122"/>
              <a:sym typeface="+mn-ea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b="1" dirty="0">
                <a:solidFill>
                  <a:schemeClr val="tx1"/>
                </a:solidFill>
                <a:latin typeface="宋体" panose="02010600030101010101" pitchFamily="2" charset="-122"/>
                <a:sym typeface="+mn-ea"/>
              </a:rPr>
              <a:t>        低热量</a:t>
            </a:r>
            <a:endParaRPr lang="zh-CN" altLang="en-US" b="1" dirty="0">
              <a:solidFill>
                <a:schemeClr val="tx1"/>
              </a:solidFill>
              <a:latin typeface="宋体" panose="02010600030101010101" pitchFamily="2" charset="-122"/>
              <a:sym typeface="+mn-ea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b="1" dirty="0">
                <a:solidFill>
                  <a:schemeClr val="tx1"/>
                </a:solidFill>
                <a:latin typeface="宋体" panose="02010600030101010101" pitchFamily="2" charset="-122"/>
                <a:sym typeface="+mn-ea"/>
              </a:rPr>
              <a:t>        高维生素</a:t>
            </a:r>
            <a:endParaRPr lang="zh-CN" altLang="en-US" b="1" dirty="0">
              <a:solidFill>
                <a:schemeClr val="tx1"/>
              </a:solidFill>
              <a:latin typeface="宋体" panose="02010600030101010101" pitchFamily="2" charset="-122"/>
              <a:sym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08450" y="1786255"/>
            <a:ext cx="5035550" cy="331914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1" name="标题 1"/>
          <p:cNvSpPr>
            <a:spLocks noGrp="1"/>
          </p:cNvSpPr>
          <p:nvPr>
            <p:ph type="title"/>
          </p:nvPr>
        </p:nvSpPr>
        <p:spPr>
          <a:xfrm>
            <a:off x="457200" y="683260"/>
            <a:ext cx="8229600" cy="882015"/>
          </a:xfrm>
          <a:noFill/>
          <a:ln>
            <a:noFill/>
          </a:ln>
        </p:spPr>
        <p:txBody>
          <a:bodyPr anchor="t"/>
          <a:p>
            <a:r>
              <a:rPr lang="zh-CN" altLang="en-US" b="1">
                <a:solidFill>
                  <a:schemeClr val="accent2"/>
                </a:solidFill>
              </a:rPr>
              <a:t>健康教育</a:t>
            </a:r>
            <a:endParaRPr lang="zh-CN" altLang="en-US" b="1">
              <a:solidFill>
                <a:schemeClr val="accent2"/>
              </a:solidFill>
            </a:endParaRPr>
          </a:p>
        </p:txBody>
      </p:sp>
      <p:sp>
        <p:nvSpPr>
          <p:cNvPr id="40962" name="内容占位符 2"/>
          <p:cNvSpPr>
            <a:spLocks noGrp="1"/>
          </p:cNvSpPr>
          <p:nvPr>
            <p:ph idx="1"/>
          </p:nvPr>
        </p:nvSpPr>
        <p:spPr>
          <a:xfrm>
            <a:off x="457200" y="1564640"/>
            <a:ext cx="8229600" cy="3825875"/>
          </a:xfrm>
          <a:noFill/>
          <a:ln>
            <a:noFill/>
          </a:ln>
        </p:spPr>
        <p:txBody>
          <a:bodyPr anchor="t"/>
          <a:p>
            <a:pPr>
              <a:lnSpc>
                <a:spcPct val="90000"/>
              </a:lnSpc>
              <a:buNone/>
            </a:pPr>
            <a:r>
              <a:rPr lang="en-US" altLang="zh-CN" b="1" dirty="0"/>
              <a:t>        </a:t>
            </a:r>
            <a:endParaRPr lang="en-US" altLang="zh-CN" b="1" dirty="0"/>
          </a:p>
          <a:p>
            <a:pPr>
              <a:lnSpc>
                <a:spcPct val="90000"/>
              </a:lnSpc>
              <a:buNone/>
            </a:pPr>
            <a:r>
              <a:rPr lang="zh-CN" altLang="en-US" b="1" dirty="0">
                <a:ea typeface="宋体" panose="02010600030101010101" pitchFamily="2" charset="-122"/>
              </a:rPr>
              <a:t>          适当</a:t>
            </a:r>
            <a:r>
              <a:rPr lang="zh-CN" altLang="en-US" b="1" dirty="0"/>
              <a:t>的</a:t>
            </a:r>
            <a:r>
              <a:rPr lang="zh-CN" altLang="en-US" b="1" dirty="0">
                <a:solidFill>
                  <a:srgbClr val="FF0000"/>
                </a:solidFill>
              </a:rPr>
              <a:t>体力劳动</a:t>
            </a:r>
            <a:r>
              <a:rPr lang="zh-CN" altLang="en-US" b="1" dirty="0"/>
              <a:t>和</a:t>
            </a:r>
            <a:r>
              <a:rPr lang="zh-CN" altLang="en-US" b="1" dirty="0">
                <a:solidFill>
                  <a:srgbClr val="FF0000"/>
                </a:solidFill>
              </a:rPr>
              <a:t>体育活动</a:t>
            </a:r>
            <a:r>
              <a:rPr lang="zh-CN" altLang="en-US" b="1" dirty="0"/>
              <a:t>，对预防肥胖，锻炼循环系统的功能和调节血脂代谢均有益。</a:t>
            </a:r>
            <a:endParaRPr lang="zh-CN" altLang="en-US" b="1" dirty="0"/>
          </a:p>
          <a:p>
            <a:pPr>
              <a:lnSpc>
                <a:spcPct val="90000"/>
              </a:lnSpc>
              <a:buNone/>
            </a:pPr>
            <a:r>
              <a:rPr lang="zh-CN" altLang="en-US" b="1" dirty="0"/>
              <a:t>      </a:t>
            </a:r>
            <a:r>
              <a:rPr lang="zh-CN" altLang="en-US" b="1" dirty="0">
                <a:solidFill>
                  <a:schemeClr val="accent2"/>
                </a:solidFill>
              </a:rPr>
              <a:t> </a:t>
            </a:r>
            <a:r>
              <a:rPr lang="zh-CN" altLang="en-US" b="1" dirty="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</a:rPr>
              <a:t>   </a:t>
            </a:r>
            <a:r>
              <a:rPr lang="zh-CN" altLang="en-US" b="1" dirty="0">
                <a:solidFill>
                  <a:schemeClr val="accent2"/>
                </a:solidFill>
              </a:rPr>
              <a:t>       </a:t>
            </a:r>
            <a:endParaRPr lang="zh-CN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666115"/>
            <a:ext cx="8229600" cy="951230"/>
          </a:xfrm>
        </p:spPr>
        <p:txBody>
          <a:bodyPr/>
          <a:p>
            <a:r>
              <a:rPr lang="zh-CN" altLang="en-US" b="1">
                <a:solidFill>
                  <a:schemeClr val="accent2"/>
                </a:solidFill>
              </a:rPr>
              <a:t>健康教育</a:t>
            </a:r>
            <a:endParaRPr lang="zh-CN" altLang="en-US" b="1">
              <a:solidFill>
                <a:schemeClr val="accent2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17345"/>
            <a:ext cx="8230235" cy="2109470"/>
          </a:xfrm>
        </p:spPr>
        <p:txBody>
          <a:bodyPr/>
          <a:p>
            <a:pPr>
              <a:lnSpc>
                <a:spcPct val="90000"/>
              </a:lnSpc>
              <a:buNone/>
            </a:pPr>
            <a:r>
              <a:rPr lang="en-US" altLang="zh-CN" b="1" dirty="0">
                <a:sym typeface="+mn-ea"/>
              </a:rPr>
              <a:t>          </a:t>
            </a:r>
            <a:r>
              <a:rPr lang="zh-CN" altLang="en-US" b="1" dirty="0">
                <a:ea typeface="宋体" panose="02010600030101010101" pitchFamily="2" charset="-122"/>
                <a:sym typeface="+mn-ea"/>
              </a:rPr>
              <a:t>体育活动应</a:t>
            </a:r>
            <a:r>
              <a:rPr lang="zh-CN" altLang="en-US" b="1" dirty="0">
                <a:sym typeface="+mn-ea"/>
              </a:rPr>
              <a:t>根据自身情况、习惯和心脏功能来定。以不过多增加心脏负担和不引起不适感觉为原则。</a:t>
            </a:r>
            <a:endParaRPr lang="zh-CN" altLang="en-US" b="1" dirty="0">
              <a:sym typeface="+mn-ea"/>
            </a:endParaRPr>
          </a:p>
          <a:p>
            <a:pPr>
              <a:lnSpc>
                <a:spcPct val="90000"/>
              </a:lnSpc>
              <a:buNone/>
            </a:pPr>
            <a:endParaRPr lang="zh-CN" altLang="en-US" b="1" dirty="0"/>
          </a:p>
          <a:p>
            <a:pPr>
              <a:lnSpc>
                <a:spcPct val="90000"/>
              </a:lnSpc>
              <a:buNone/>
            </a:pPr>
            <a:r>
              <a:rPr lang="zh-CN" altLang="en-US" b="1" dirty="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sym typeface="+mn-ea"/>
              </a:rPr>
              <a:t>           步行          踏车</a:t>
            </a:r>
            <a:endParaRPr lang="zh-CN" altLang="en-US" b="1" dirty="0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b="1" dirty="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sym typeface="+mn-ea"/>
              </a:rPr>
              <a:t>                  舞蹈             游泳</a:t>
            </a:r>
            <a:r>
              <a:rPr lang="en-US" altLang="zh-CN" b="1" dirty="0">
                <a:sym typeface="+mn-ea"/>
              </a:rPr>
              <a:t> </a:t>
            </a:r>
            <a:endParaRPr lang="zh-CN" altLang="en-US" b="1"/>
          </a:p>
        </p:txBody>
      </p:sp>
      <p:pic>
        <p:nvPicPr>
          <p:cNvPr id="40963" name="Picture 6" descr="51a9c4fafad8872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55360" y="2613660"/>
            <a:ext cx="2916555" cy="258064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09" name="标题 1"/>
          <p:cNvSpPr>
            <a:spLocks noGrp="1"/>
          </p:cNvSpPr>
          <p:nvPr>
            <p:ph type="title"/>
          </p:nvPr>
        </p:nvSpPr>
        <p:spPr>
          <a:xfrm>
            <a:off x="325120" y="630555"/>
            <a:ext cx="8361680" cy="777875"/>
          </a:xfrm>
          <a:noFill/>
          <a:ln>
            <a:noFill/>
          </a:ln>
        </p:spPr>
        <p:txBody>
          <a:bodyPr anchor="t"/>
          <a:p>
            <a:r>
              <a:rPr lang="zh-CN" altLang="en-US" b="1">
                <a:solidFill>
                  <a:schemeClr val="accent2"/>
                </a:solidFill>
              </a:rPr>
              <a:t>健康教育</a:t>
            </a:r>
            <a:endParaRPr lang="zh-CN" altLang="en-US" b="1">
              <a:solidFill>
                <a:schemeClr val="accent2"/>
              </a:solidFill>
            </a:endParaRPr>
          </a:p>
        </p:txBody>
      </p:sp>
      <p:sp>
        <p:nvSpPr>
          <p:cNvPr id="43010" name="内容占位符 2"/>
          <p:cNvSpPr>
            <a:spLocks noGrp="1"/>
          </p:cNvSpPr>
          <p:nvPr>
            <p:ph idx="1"/>
          </p:nvPr>
        </p:nvSpPr>
        <p:spPr>
          <a:xfrm>
            <a:off x="325755" y="1541780"/>
            <a:ext cx="8491855" cy="3491230"/>
          </a:xfrm>
          <a:noFill/>
          <a:ln>
            <a:noFill/>
          </a:ln>
        </p:spPr>
        <p:txBody>
          <a:bodyPr anchor="t"/>
          <a:p>
            <a:pPr>
              <a:buNone/>
            </a:pPr>
            <a:r>
              <a:rPr lang="zh-CN" altLang="en-US" b="1" dirty="0">
                <a:solidFill>
                  <a:srgbClr val="FF0000"/>
                </a:solidFill>
              </a:rPr>
              <a:t>肥胖：</a:t>
            </a:r>
            <a:endParaRPr lang="zh-CN" altLang="en-US" b="1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zh-CN" altLang="en-US" b="1" dirty="0">
                <a:solidFill>
                  <a:srgbClr val="FF0000"/>
                </a:solidFill>
              </a:rPr>
              <a:t>     </a:t>
            </a:r>
            <a:r>
              <a:rPr lang="zh-CN" altLang="en-US" b="1" dirty="0"/>
              <a:t>体胖者易患冠心病</a:t>
            </a:r>
            <a:endParaRPr lang="zh-CN" altLang="en-US" dirty="0"/>
          </a:p>
          <a:p>
            <a:pPr>
              <a:buNone/>
            </a:pPr>
            <a:r>
              <a:rPr lang="zh-CN" altLang="en-US" dirty="0"/>
              <a:t>     要控制饮食，适当</a:t>
            </a:r>
            <a:r>
              <a:rPr lang="zh-CN" altLang="en-US" dirty="0">
                <a:sym typeface="+mn-ea"/>
              </a:rPr>
              <a:t>增</a:t>
            </a:r>
            <a:r>
              <a:rPr lang="zh-CN" altLang="en-US" dirty="0"/>
              <a:t>加体力活动。应当</a:t>
            </a:r>
            <a:endParaRPr lang="zh-CN" altLang="en-US" dirty="0"/>
          </a:p>
          <a:p>
            <a:pPr>
              <a:buNone/>
            </a:pPr>
            <a:r>
              <a:rPr lang="zh-CN" altLang="en-US" dirty="0"/>
              <a:t>注意，减肥不可过快，最初2周减少1</a:t>
            </a:r>
            <a:r>
              <a:rPr lang="en-US" altLang="zh-CN" dirty="0"/>
              <a:t>kg，</a:t>
            </a:r>
            <a:r>
              <a:rPr lang="zh-CN" altLang="en-US" dirty="0"/>
              <a:t>继</a:t>
            </a:r>
            <a:endParaRPr lang="zh-CN" altLang="en-US" dirty="0"/>
          </a:p>
          <a:p>
            <a:pPr>
              <a:buNone/>
            </a:pPr>
            <a:r>
              <a:rPr lang="zh-CN" altLang="en-US" dirty="0"/>
              <a:t>之，1个月减2</a:t>
            </a:r>
            <a:r>
              <a:rPr lang="en-US" altLang="zh-CN" dirty="0"/>
              <a:t>kg。</a:t>
            </a:r>
            <a:r>
              <a:rPr lang="zh-CN" altLang="en-US" dirty="0"/>
              <a:t>如果1个月减少4</a:t>
            </a:r>
            <a:r>
              <a:rPr lang="en-US" altLang="zh-CN" dirty="0"/>
              <a:t>kg</a:t>
            </a:r>
            <a:r>
              <a:rPr lang="zh-CN" altLang="en-US" dirty="0"/>
              <a:t>或以上，</a:t>
            </a:r>
            <a:endParaRPr lang="zh-CN" altLang="en-US" dirty="0"/>
          </a:p>
          <a:p>
            <a:pPr>
              <a:buNone/>
            </a:pPr>
            <a:r>
              <a:rPr lang="zh-CN" altLang="en-US" dirty="0"/>
              <a:t>对身体有害无益。</a:t>
            </a:r>
            <a:endParaRPr lang="zh-CN" altLang="en-US" dirty="0"/>
          </a:p>
          <a:p>
            <a:pPr>
              <a:buChar char="§"/>
            </a:pPr>
            <a:endParaRPr lang="zh-CN" altLang="en-US" dirty="0"/>
          </a:p>
          <a:p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88100" y="555625"/>
            <a:ext cx="2585085" cy="159385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594995"/>
            <a:ext cx="8229600" cy="738505"/>
          </a:xfrm>
        </p:spPr>
        <p:txBody>
          <a:bodyPr/>
          <a:p>
            <a:r>
              <a:rPr lang="zh-CN" altLang="en-US" b="1">
                <a:solidFill>
                  <a:schemeClr val="accent2"/>
                </a:solidFill>
              </a:rPr>
              <a:t>健康教育</a:t>
            </a:r>
            <a:endParaRPr lang="zh-CN" altLang="en-US" b="1">
              <a:solidFill>
                <a:schemeClr val="accent2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pPr marL="0" indent="0">
              <a:buNone/>
            </a:pPr>
            <a:r>
              <a:rPr lang="en-US" altLang="zh-CN" b="1" dirty="0">
                <a:solidFill>
                  <a:schemeClr val="tx2"/>
                </a:solidFill>
                <a:sym typeface="+mn-ea"/>
              </a:rPr>
              <a:t> </a:t>
            </a:r>
            <a:r>
              <a:rPr lang="zh-CN" altLang="en-US" b="1" dirty="0">
                <a:solidFill>
                  <a:srgbClr val="FF0000"/>
                </a:solidFill>
                <a:sym typeface="+mn-ea"/>
              </a:rPr>
              <a:t>吸烟：</a:t>
            </a:r>
            <a:endParaRPr lang="zh-CN" altLang="en-US" b="1" dirty="0">
              <a:solidFill>
                <a:srgbClr val="FF0000"/>
              </a:solidFill>
              <a:sym typeface="+mn-ea"/>
            </a:endParaRPr>
          </a:p>
          <a:p>
            <a:pPr marL="0" indent="0">
              <a:buNone/>
            </a:pPr>
            <a:r>
              <a:rPr lang="zh-CN" altLang="en-US" dirty="0">
                <a:sym typeface="+mn-ea"/>
              </a:rPr>
              <a:t>       </a:t>
            </a:r>
            <a:r>
              <a:rPr lang="zh-CN" altLang="en-US" b="1" dirty="0">
                <a:sym typeface="+mn-ea"/>
              </a:rPr>
              <a:t>吸烟对心血管的害处，已广泛宣传，但收效却不大。所以我们必须要耐心、反复的宣传，既便在心肌梗塞以后，亦应劝其戒烟，因为戒烟可以减少疾病的复发。</a:t>
            </a:r>
            <a:endParaRPr lang="zh-CN" altLang="en-US" dirty="0"/>
          </a:p>
          <a:p>
            <a:endParaRPr lang="zh-CN" altLang="en-US"/>
          </a:p>
        </p:txBody>
      </p:sp>
      <p:pic>
        <p:nvPicPr>
          <p:cNvPr id="43013" name="Picture 6" descr="49711ef27150d4f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flipH="1">
            <a:off x="6441440" y="3362960"/>
            <a:ext cx="2702560" cy="190563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568589"/>
            <a:ext cx="8229600" cy="952500"/>
          </a:xfrm>
        </p:spPr>
        <p:txBody>
          <a:bodyPr/>
          <a:p>
            <a:r>
              <a:rPr lang="zh-CN" altLang="en-US" b="1">
                <a:solidFill>
                  <a:schemeClr val="accent2"/>
                </a:solidFill>
                <a:sym typeface="+mn-ea"/>
              </a:rPr>
              <a:t>健康教育</a:t>
            </a:r>
            <a:br>
              <a:rPr lang="zh-CN" altLang="en-US" b="1">
                <a:solidFill>
                  <a:schemeClr val="accent2"/>
                </a:solidFill>
                <a:sym typeface="+mn-ea"/>
              </a:rPr>
            </a:br>
            <a:endParaRPr lang="zh-CN" altLang="en-US" b="1">
              <a:solidFill>
                <a:schemeClr val="accent2"/>
              </a:solidFill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723391"/>
            <a:ext cx="8229600" cy="3771636"/>
          </a:xfrm>
        </p:spPr>
        <p:txBody>
          <a:bodyPr/>
          <a:p>
            <a:pPr>
              <a:lnSpc>
                <a:spcPct val="90000"/>
              </a:lnSpc>
              <a:buNone/>
            </a:pPr>
            <a:r>
              <a:rPr lang="zh-CN" altLang="en-US" dirty="0">
                <a:latin typeface="宋体" panose="02010600030101010101" pitchFamily="2" charset="-122"/>
                <a:sym typeface="+mn-ea"/>
              </a:rPr>
              <a:t>     </a:t>
            </a:r>
            <a:r>
              <a:rPr lang="zh-CN" altLang="en-US" b="1" dirty="0">
                <a:latin typeface="宋体" panose="02010600030101010101" pitchFamily="2" charset="-122"/>
                <a:sym typeface="+mn-ea"/>
              </a:rPr>
              <a:t>戒烟</a:t>
            </a:r>
            <a:r>
              <a:rPr lang="zh-CN" altLang="en-US" b="1" dirty="0">
                <a:latin typeface="宋体" panose="02010600030101010101" pitchFamily="2" charset="-122"/>
                <a:sym typeface="+mn-ea"/>
              </a:rPr>
              <a:t>，限酒，避免浓茶、咖啡等刺激性物质。</a:t>
            </a:r>
            <a:endParaRPr lang="zh-CN" altLang="en-US" b="1" dirty="0">
              <a:latin typeface="宋体" panose="02010600030101010101" pitchFamily="2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b="1" dirty="0">
                <a:latin typeface="宋体" panose="02010600030101010101" pitchFamily="2" charset="-122"/>
                <a:sym typeface="+mn-ea"/>
              </a:rPr>
              <a:t>     </a:t>
            </a:r>
            <a:endParaRPr lang="zh-CN" altLang="en-US" b="1" dirty="0">
              <a:latin typeface="宋体" panose="02010600030101010101" pitchFamily="2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b="1" dirty="0">
                <a:latin typeface="宋体" panose="02010600030101010101" pitchFamily="2" charset="-122"/>
                <a:sym typeface="+mn-ea"/>
              </a:rPr>
              <a:t>     </a:t>
            </a:r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rcRect b="9307"/>
          <a:stretch>
            <a:fillRect/>
          </a:stretch>
        </p:blipFill>
        <p:spPr>
          <a:xfrm>
            <a:off x="1905000" y="2299335"/>
            <a:ext cx="6051550" cy="288734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542925"/>
            <a:ext cx="8229600" cy="989330"/>
          </a:xfrm>
        </p:spPr>
        <p:txBody>
          <a:bodyPr/>
          <a:p>
            <a:r>
              <a:rPr lang="zh-CN" altLang="en-US" b="1">
                <a:solidFill>
                  <a:schemeClr val="accent2"/>
                </a:solidFill>
                <a:sym typeface="+mn-ea"/>
              </a:rPr>
              <a:t>健康教育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20801"/>
            <a:ext cx="8229600" cy="3771636"/>
          </a:xfrm>
        </p:spPr>
        <p:txBody>
          <a:bodyPr/>
          <a:p>
            <a:pPr>
              <a:lnSpc>
                <a:spcPct val="90000"/>
              </a:lnSpc>
              <a:buNone/>
            </a:pPr>
            <a:r>
              <a:rPr lang="en-US" altLang="zh-CN" b="1" dirty="0">
                <a:latin typeface="宋体" panose="02010600030101010101" pitchFamily="2" charset="-122"/>
                <a:sym typeface="+mn-ea"/>
              </a:rPr>
              <a:t>     </a:t>
            </a:r>
            <a:r>
              <a:rPr lang="zh-CN" altLang="en-US" b="1" dirty="0">
                <a:latin typeface="宋体" panose="02010600030101010101" pitchFamily="2" charset="-122"/>
                <a:sym typeface="+mn-ea"/>
              </a:rPr>
              <a:t>保持大便通常，勿用力排便，必要时遵医嘱给予缓泻剂。</a:t>
            </a:r>
            <a:endParaRPr lang="zh-CN" altLang="en-US" dirty="0">
              <a:latin typeface="宋体" panose="02010600030101010101" pitchFamily="2" charset="-122"/>
            </a:endParaRPr>
          </a:p>
          <a:p>
            <a:endParaRPr lang="zh-CN" altLang="en-US"/>
          </a:p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2000" y="2242820"/>
            <a:ext cx="7620000" cy="300101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521599"/>
            <a:ext cx="8229600" cy="952500"/>
          </a:xfrm>
        </p:spPr>
        <p:txBody>
          <a:bodyPr/>
          <a:p>
            <a:r>
              <a:rPr lang="zh-CN" altLang="en-US" b="1">
                <a:solidFill>
                  <a:schemeClr val="accent2"/>
                </a:solidFill>
                <a:ea typeface="宋体" panose="02010600030101010101" pitchFamily="2" charset="-122"/>
                <a:sym typeface="+mn-ea"/>
              </a:rPr>
              <a:t>健康教育</a:t>
            </a:r>
            <a:endParaRPr lang="zh-CN" altLang="en-US" b="1">
              <a:solidFill>
                <a:schemeClr val="accent2"/>
              </a:solidFill>
              <a:ea typeface="宋体" panose="02010600030101010101" pitchFamily="2" charset="-122"/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473836"/>
            <a:ext cx="8229600" cy="3771636"/>
          </a:xfrm>
        </p:spPr>
        <p:txBody>
          <a:bodyPr/>
          <a:p>
            <a:pPr>
              <a:buNone/>
            </a:pPr>
            <a:r>
              <a:rPr lang="zh-CN" altLang="en-US" b="1" dirty="0">
                <a:solidFill>
                  <a:srgbClr val="FF0000"/>
                </a:solidFill>
                <a:sym typeface="+mn-ea"/>
              </a:rPr>
              <a:t>规律的生活，适当的午睡</a:t>
            </a:r>
            <a:endParaRPr lang="zh-CN" altLang="en-US" b="1" dirty="0">
              <a:solidFill>
                <a:srgbClr val="FF0000"/>
              </a:solidFill>
              <a:sym typeface="+mn-ea"/>
            </a:endParaRPr>
          </a:p>
          <a:p>
            <a:pPr>
              <a:buNone/>
            </a:pPr>
            <a:r>
              <a:rPr lang="zh-CN" altLang="en-US" b="1" dirty="0">
                <a:solidFill>
                  <a:schemeClr val="tx2"/>
                </a:solidFill>
                <a:sym typeface="+mn-ea"/>
              </a:rPr>
              <a:t>          </a:t>
            </a:r>
            <a:r>
              <a:rPr lang="zh-CN" altLang="en-US" dirty="0">
                <a:latin typeface="宋体" panose="02010600030101010101" pitchFamily="2" charset="-122"/>
                <a:sym typeface="+mn-ea"/>
              </a:rPr>
              <a:t>据医学科学家研究观察，每天午睡</a:t>
            </a:r>
            <a:r>
              <a:rPr lang="zh-CN" altLang="en-US" dirty="0">
                <a:latin typeface="Times New Roman" panose="02020603050405020304" pitchFamily="18" charset="0"/>
                <a:sym typeface="+mn-ea"/>
              </a:rPr>
              <a:t>30</a:t>
            </a:r>
            <a:r>
              <a:rPr lang="zh-CN" altLang="en-US" dirty="0">
                <a:latin typeface="宋体" panose="02010600030101010101" pitchFamily="2" charset="-122"/>
                <a:sym typeface="+mn-ea"/>
              </a:rPr>
              <a:t>分钟，可使</a:t>
            </a:r>
            <a:r>
              <a:rPr lang="zh-CN" altLang="en-US" dirty="0">
                <a:latin typeface="Times New Roman" panose="02020603050405020304" pitchFamily="18" charset="0"/>
                <a:sym typeface="+mn-ea"/>
              </a:rPr>
              <a:t>冠心病</a:t>
            </a:r>
            <a:r>
              <a:rPr lang="zh-CN" altLang="en-US" dirty="0">
                <a:latin typeface="宋体" panose="02010600030101010101" pitchFamily="2" charset="-122"/>
                <a:sym typeface="+mn-ea"/>
              </a:rPr>
              <a:t>发病率减少</a:t>
            </a:r>
            <a:r>
              <a:rPr lang="zh-CN" altLang="en-US" dirty="0">
                <a:latin typeface="Times New Roman" panose="02020603050405020304" pitchFamily="18" charset="0"/>
                <a:sym typeface="+mn-ea"/>
              </a:rPr>
              <a:t>30%</a:t>
            </a:r>
            <a:r>
              <a:rPr lang="zh-CN" altLang="en-US" dirty="0">
                <a:latin typeface="宋体" panose="02010600030101010101" pitchFamily="2" charset="-122"/>
                <a:sym typeface="+mn-ea"/>
              </a:rPr>
              <a:t>。研究者认为地中海各国冠心病发病率较低与午睡习惯是分不开的。而北欧、北美国家</a:t>
            </a:r>
            <a:r>
              <a:rPr lang="zh-CN" altLang="en-US" dirty="0">
                <a:latin typeface="Times New Roman" panose="02020603050405020304" pitchFamily="18" charset="0"/>
                <a:sym typeface="+mn-ea"/>
              </a:rPr>
              <a:t>冠心病</a:t>
            </a:r>
            <a:r>
              <a:rPr lang="zh-CN" altLang="en-US" dirty="0">
                <a:latin typeface="宋体" panose="02010600030101010101" pitchFamily="2" charset="-122"/>
                <a:sym typeface="+mn-ea"/>
              </a:rPr>
              <a:t>发病率高，其原因之一就是缺少午睡。</a:t>
            </a:r>
            <a:r>
              <a:rPr lang="zh-CN" altLang="en-US" dirty="0">
                <a:latin typeface="Times New Roman" panose="02020603050405020304" pitchFamily="18" charset="0"/>
                <a:sym typeface="+mn-ea"/>
              </a:rPr>
              <a:t> </a:t>
            </a:r>
            <a:endParaRPr lang="zh-CN" altLang="en-US" dirty="0">
              <a:latin typeface="Times New Roman" panose="02020603050405020304" pitchFamily="18" charset="0"/>
            </a:endParaRPr>
          </a:p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22035" y="635000"/>
            <a:ext cx="3021965" cy="15113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612775"/>
            <a:ext cx="8229600" cy="895350"/>
          </a:xfrm>
        </p:spPr>
        <p:txBody>
          <a:bodyPr/>
          <a:p>
            <a:r>
              <a:rPr lang="zh-CN" altLang="en-US" b="1">
                <a:solidFill>
                  <a:schemeClr val="accent2"/>
                </a:solidFill>
              </a:rPr>
              <a:t>健康教育</a:t>
            </a:r>
            <a:endParaRPr lang="zh-CN" altLang="en-US" b="1">
              <a:solidFill>
                <a:schemeClr val="accent2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508125"/>
            <a:ext cx="8229600" cy="2072005"/>
          </a:xfrm>
        </p:spPr>
        <p:txBody>
          <a:bodyPr/>
          <a:p>
            <a:pPr marL="0" indent="0">
              <a:buNone/>
            </a:pPr>
            <a:r>
              <a:rPr lang="zh-CN" altLang="en-US" b="1" dirty="0">
                <a:latin typeface="宋体" panose="02010600030101010101" pitchFamily="2" charset="-122"/>
                <a:sym typeface="+mn-ea"/>
              </a:rPr>
              <a:t>    早期地、长期地控制高血压，可以减少心肌梗死的发病率和死亡率。所以我们要指导患者按时服药并监测血压变化情况。</a:t>
            </a:r>
            <a:endParaRPr lang="zh-CN" altLang="en-US" b="1" dirty="0">
              <a:latin typeface="宋体" panose="02010600030101010101" pitchFamily="2" charset="-122"/>
            </a:endParaRPr>
          </a:p>
          <a:p>
            <a:endParaRPr lang="zh-CN" altLang="en-US" b="1" dirty="0">
              <a:latin typeface="宋体" panose="02010600030101010101" pitchFamily="2" charset="-122"/>
            </a:endParaRPr>
          </a:p>
          <a:p>
            <a:endParaRPr lang="zh-CN" altLang="en-US" b="1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34000" y="3076575"/>
            <a:ext cx="3810000" cy="213487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3" name="标题 1"/>
          <p:cNvSpPr>
            <a:spLocks noGrp="1"/>
          </p:cNvSpPr>
          <p:nvPr>
            <p:ph type="title"/>
          </p:nvPr>
        </p:nvSpPr>
        <p:spPr>
          <a:xfrm>
            <a:off x="457200" y="787400"/>
            <a:ext cx="8229600" cy="912495"/>
          </a:xfrm>
          <a:noFill/>
          <a:ln>
            <a:noFill/>
          </a:ln>
        </p:spPr>
        <p:txBody>
          <a:bodyPr anchor="t"/>
          <a:p>
            <a:r>
              <a:rPr lang="zh-CN" altLang="en-US" dirty="0">
                <a:solidFill>
                  <a:srgbClr val="FF0000"/>
                </a:solidFill>
              </a:rPr>
              <a:t>按时服药  定期复诊</a:t>
            </a:r>
            <a:br>
              <a:rPr lang="zh-CN" altLang="en-US" dirty="0">
                <a:solidFill>
                  <a:srgbClr val="FF0000"/>
                </a:solidFill>
              </a:rPr>
            </a:b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44034" name="内容占位符 2"/>
          <p:cNvSpPr>
            <a:spLocks noGrp="1"/>
          </p:cNvSpPr>
          <p:nvPr>
            <p:ph idx="1"/>
          </p:nvPr>
        </p:nvSpPr>
        <p:spPr>
          <a:xfrm>
            <a:off x="457200" y="1700530"/>
            <a:ext cx="8229600" cy="3213100"/>
          </a:xfrm>
          <a:noFill/>
          <a:ln>
            <a:noFill/>
          </a:ln>
        </p:spPr>
        <p:txBody>
          <a:bodyPr anchor="t"/>
          <a:p>
            <a:pPr>
              <a:buNone/>
            </a:pPr>
            <a:r>
              <a:rPr lang="en-US" altLang="zh-CN" dirty="0"/>
              <a:t>          </a:t>
            </a:r>
            <a:r>
              <a:rPr lang="zh-CN" altLang="en-US" dirty="0"/>
              <a:t>勿擅自</a:t>
            </a:r>
            <a:r>
              <a:rPr lang="zh-CN" altLang="en-US" dirty="0">
                <a:sym typeface="+mn-ea"/>
              </a:rPr>
              <a:t>减药、</a:t>
            </a:r>
            <a:r>
              <a:rPr lang="zh-CN" altLang="en-US" dirty="0"/>
              <a:t>停药，</a:t>
            </a:r>
            <a:r>
              <a:rPr lang="zh-CN" altLang="en-US" dirty="0">
                <a:sym typeface="+mn-ea"/>
              </a:rPr>
              <a:t>减药、换药应在医生的指导下进行</a:t>
            </a:r>
            <a:r>
              <a:rPr lang="zh-CN" altLang="en-US" dirty="0">
                <a:sym typeface="+mn-ea"/>
              </a:rPr>
              <a:t>，如有不适症状要及时就诊。</a:t>
            </a:r>
            <a:endParaRPr lang="zh-CN" altLang="en-US" dirty="0"/>
          </a:p>
          <a:p>
            <a:pPr>
              <a:buNone/>
            </a:pPr>
            <a:endParaRPr lang="zh-CN" altLang="en-US" dirty="0"/>
          </a:p>
          <a:p>
            <a:pPr>
              <a:buNone/>
            </a:pPr>
            <a:endParaRPr lang="zh-CN" altLang="en-US" dirty="0"/>
          </a:p>
          <a:p>
            <a:pPr>
              <a:buNone/>
            </a:pPr>
            <a:endParaRPr lang="zh-CN" altLang="en-US" dirty="0"/>
          </a:p>
          <a:p>
            <a:pPr>
              <a:buNone/>
            </a:pPr>
            <a:endParaRPr lang="zh-CN" altLang="en-US" dirty="0"/>
          </a:p>
          <a:p>
            <a:pPr>
              <a:buNone/>
            </a:pPr>
            <a:endParaRPr lang="zh-CN" altLang="en-US" dirty="0"/>
          </a:p>
          <a:p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62430" y="2733040"/>
            <a:ext cx="6096000" cy="261302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543824"/>
            <a:ext cx="8229600" cy="952500"/>
          </a:xfrm>
        </p:spPr>
        <p:txBody>
          <a:bodyPr/>
          <a:p>
            <a:r>
              <a:rPr lang="zh-CN" altLang="en-US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sym typeface="+mn-ea"/>
              </a:rPr>
              <a:t>冠心病护理临床路径</a:t>
            </a:r>
            <a:br>
              <a:rPr lang="zh-CN" altLang="en-US" strike="noStrike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</a:br>
            <a:endParaRPr lang="zh-CN" altLang="en-US"/>
          </a:p>
        </p:txBody>
      </p:sp>
      <p:graphicFrame>
        <p:nvGraphicFramePr>
          <p:cNvPr id="4" name="内容占位符 3"/>
          <p:cNvGraphicFramePr/>
          <p:nvPr>
            <p:ph idx="1"/>
            <p:custDataLst>
              <p:tags r:id="rId1"/>
            </p:custDataLst>
          </p:nvPr>
        </p:nvGraphicFramePr>
        <p:xfrm>
          <a:off x="457200" y="1247140"/>
          <a:ext cx="8229600" cy="4089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115"/>
                <a:gridCol w="2056765"/>
                <a:gridCol w="1864360"/>
                <a:gridCol w="1737360"/>
              </a:tblGrid>
              <a:tr h="47498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住院</a:t>
                      </a:r>
                      <a:r>
                        <a:rPr lang="en-US" altLang="zh-CN">
                          <a:solidFill>
                            <a:schemeClr val="tx1"/>
                          </a:solidFill>
                        </a:rPr>
                        <a:t>1-2</a:t>
                      </a:r>
                      <a:r>
                        <a:rPr lang="zh-CN" altLang="en-US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天</a:t>
                      </a:r>
                      <a:endParaRPr lang="zh-CN" altLang="en-US">
                        <a:solidFill>
                          <a:schemeClr val="tx1"/>
                        </a:solidFill>
                        <a:ea typeface="宋体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住院</a:t>
                      </a:r>
                      <a:r>
                        <a:rPr lang="en-US" altLang="zh-CN">
                          <a:solidFill>
                            <a:schemeClr val="tx1"/>
                          </a:solidFill>
                        </a:rPr>
                        <a:t>3-7</a:t>
                      </a:r>
                      <a:r>
                        <a:rPr lang="zh-CN" altLang="en-US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天</a:t>
                      </a:r>
                      <a:endParaRPr lang="zh-CN" altLang="en-US">
                        <a:solidFill>
                          <a:schemeClr val="tx1"/>
                        </a:solidFill>
                        <a:ea typeface="宋体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住院</a:t>
                      </a:r>
                      <a:r>
                        <a:rPr lang="en-US" altLang="zh-CN">
                          <a:solidFill>
                            <a:schemeClr val="tx1"/>
                          </a:solidFill>
                        </a:rPr>
                        <a:t>8-10</a:t>
                      </a:r>
                      <a:r>
                        <a:rPr lang="zh-CN" altLang="en-US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天</a:t>
                      </a:r>
                      <a:endParaRPr lang="zh-CN" altLang="en-US">
                        <a:solidFill>
                          <a:schemeClr val="tx1"/>
                        </a:solidFill>
                        <a:ea typeface="宋体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住院</a:t>
                      </a:r>
                      <a:r>
                        <a:rPr lang="en-US" altLang="zh-CN">
                          <a:solidFill>
                            <a:schemeClr val="tx1"/>
                          </a:solidFill>
                        </a:rPr>
                        <a:t>11-14</a:t>
                      </a:r>
                      <a:r>
                        <a:rPr lang="zh-CN" altLang="en-US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天</a:t>
                      </a:r>
                      <a:endParaRPr lang="zh-CN" altLang="en-US">
                        <a:solidFill>
                          <a:schemeClr val="tx1"/>
                        </a:solidFill>
                        <a:ea typeface="宋体" panose="02010600030101010101" pitchFamily="2" charset="-122"/>
                      </a:endParaRPr>
                    </a:p>
                  </a:txBody>
                  <a:tcPr/>
                </a:tc>
              </a:tr>
              <a:tr h="361442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1600"/>
                        <a:t>1</a:t>
                      </a:r>
                      <a:r>
                        <a:rPr lang="zh-CN" altLang="en-US" sz="1600">
                          <a:ea typeface="宋体" panose="02010600030101010101" pitchFamily="2" charset="-122"/>
                        </a:rPr>
                        <a:t>、</a:t>
                      </a:r>
                      <a:r>
                        <a:rPr lang="zh-CN" altLang="en-US" sz="1600"/>
                        <a:t>询问</a:t>
                      </a:r>
                      <a:r>
                        <a:rPr lang="zh-CN" altLang="en-US" sz="1600">
                          <a:solidFill>
                            <a:srgbClr val="FF0000"/>
                          </a:solidFill>
                        </a:rPr>
                        <a:t>病史</a:t>
                      </a:r>
                      <a:r>
                        <a:rPr lang="zh-CN" altLang="en-US" sz="1600"/>
                        <a:t>、</a:t>
                      </a:r>
                      <a:r>
                        <a:rPr lang="zh-CN" altLang="en-US" sz="1600">
                          <a:solidFill>
                            <a:srgbClr val="FF0000"/>
                          </a:solidFill>
                        </a:rPr>
                        <a:t>体格检查</a:t>
                      </a:r>
                      <a:r>
                        <a:rPr lang="zh-CN" altLang="en-US" sz="1600"/>
                        <a:t>、完成</a:t>
                      </a:r>
                      <a:r>
                        <a:rPr lang="zh-CN" altLang="en-US" sz="1600">
                          <a:solidFill>
                            <a:srgbClr val="FF0000"/>
                          </a:solidFill>
                        </a:rPr>
                        <a:t>护理病历</a:t>
                      </a:r>
                      <a:r>
                        <a:rPr lang="zh-CN" altLang="en-US" sz="1600"/>
                        <a:t>；</a:t>
                      </a:r>
                      <a:endParaRPr lang="zh-CN" altLang="en-US" sz="1600"/>
                    </a:p>
                    <a:p>
                      <a:pPr>
                        <a:buNone/>
                      </a:pPr>
                      <a:r>
                        <a:rPr lang="en-US" altLang="zh-CN" sz="1600"/>
                        <a:t>2</a:t>
                      </a:r>
                      <a:r>
                        <a:rPr lang="zh-CN" altLang="en-US" sz="1600">
                          <a:ea typeface="宋体" panose="02010600030101010101" pitchFamily="2" charset="-122"/>
                        </a:rPr>
                        <a:t>、协助医师完善心电图检查、实验室检查；预约胸片</a:t>
                      </a:r>
                      <a:r>
                        <a:rPr lang="zh-CN" altLang="en-US" sz="1600" b="0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、心脏彩超检查；</a:t>
                      </a:r>
                      <a:endParaRPr lang="zh-CN" altLang="en-US" sz="1600" b="0">
                        <a:solidFill>
                          <a:schemeClr val="tx1"/>
                        </a:solidFill>
                        <a:ea typeface="宋体" panose="02010600030101010101" pitchFamily="2" charset="-122"/>
                      </a:endParaRPr>
                    </a:p>
                    <a:p>
                      <a:pPr>
                        <a:buNone/>
                      </a:pPr>
                      <a:r>
                        <a:rPr lang="en-US" altLang="zh-CN" sz="1600" b="0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3</a:t>
                      </a:r>
                      <a:r>
                        <a:rPr lang="zh-CN" altLang="en-US" sz="1600" b="0">
                          <a:solidFill>
                            <a:schemeClr val="tx1"/>
                          </a:solidFill>
                          <a:ea typeface="宋体" panose="02010600030101010101" pitchFamily="2" charset="-122"/>
                        </a:rPr>
                        <a:t>、</a:t>
                      </a:r>
                      <a:r>
                        <a:rPr lang="zh-CN" altLang="en-US" sz="1600" b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严密观察疼痛的</a:t>
                      </a:r>
                      <a:r>
                        <a:rPr lang="zh-CN" altLang="en-US" sz="1600" b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部位、性质</a:t>
                      </a:r>
                      <a:r>
                        <a:rPr lang="zh-CN" altLang="en-US" sz="1600" b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、</a:t>
                      </a:r>
                      <a:r>
                        <a:rPr lang="zh-CN" altLang="en-US" sz="1600" b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持续时间</a:t>
                      </a:r>
                      <a:r>
                        <a:rPr lang="zh-CN" altLang="en-US" sz="1600" b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、</a:t>
                      </a:r>
                      <a:r>
                        <a:rPr lang="zh-CN" altLang="en-US" sz="1600" b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心电图变化</a:t>
                      </a:r>
                      <a:r>
                        <a:rPr lang="zh-CN" altLang="en-US" sz="1600" b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；</a:t>
                      </a:r>
                      <a:endParaRPr lang="zh-CN" altLang="en-US" sz="1600" b="0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sym typeface="+mn-ea"/>
                      </a:endParaRPr>
                    </a:p>
                    <a:p>
                      <a:pPr>
                        <a:buNone/>
                      </a:pPr>
                      <a:r>
                        <a:rPr lang="en-US" altLang="zh-CN" sz="1600">
                          <a:ea typeface="宋体" panose="02010600030101010101" pitchFamily="2" charset="-122"/>
                        </a:rPr>
                        <a:t>4</a:t>
                      </a:r>
                      <a:r>
                        <a:rPr lang="zh-CN" altLang="en-US" sz="1600">
                          <a:ea typeface="宋体" panose="02010600030101010101" pitchFamily="2" charset="-122"/>
                        </a:rPr>
                        <a:t>、遵医嘱用药并观察用药疗效；</a:t>
                      </a:r>
                      <a:endParaRPr lang="zh-CN" altLang="en-US" sz="1600">
                        <a:ea typeface="宋体" panose="02010600030101010101" pitchFamily="2" charset="-122"/>
                      </a:endParaRPr>
                    </a:p>
                    <a:p>
                      <a:pPr>
                        <a:buNone/>
                      </a:pPr>
                      <a:r>
                        <a:rPr lang="en-US" altLang="zh-CN" sz="1600">
                          <a:ea typeface="宋体" panose="02010600030101010101" pitchFamily="2" charset="-122"/>
                        </a:rPr>
                        <a:t>5</a:t>
                      </a:r>
                      <a:r>
                        <a:rPr lang="zh-CN" altLang="en-US" sz="1600">
                          <a:ea typeface="宋体" panose="02010600030101010101" pitchFamily="2" charset="-122"/>
                        </a:rPr>
                        <a:t>、</a:t>
                      </a:r>
                      <a:r>
                        <a:rPr lang="zh-CN" altLang="en-US" sz="1600">
                          <a:ea typeface="宋体" panose="02010600030101010101" pitchFamily="2" charset="-122"/>
                        </a:rPr>
                        <a:t>与患者及家属沟通，介绍病区环境、治疗用药等；</a:t>
                      </a:r>
                      <a:endParaRPr lang="zh-CN" altLang="en-US" sz="1600">
                        <a:ea typeface="宋体" panose="02010600030101010101" pitchFamily="2" charset="-122"/>
                      </a:endParaRPr>
                    </a:p>
                    <a:p>
                      <a:pPr>
                        <a:buNone/>
                      </a:pPr>
                      <a:r>
                        <a:rPr lang="en-US" altLang="zh-CN" sz="1600">
                          <a:ea typeface="宋体" panose="02010600030101010101" pitchFamily="2" charset="-122"/>
                        </a:rPr>
                        <a:t>6</a:t>
                      </a:r>
                      <a:r>
                        <a:rPr lang="zh-CN" altLang="en-US" sz="1600">
                          <a:ea typeface="宋体" panose="02010600030101010101" pitchFamily="2" charset="-122"/>
                        </a:rPr>
                        <a:t>、发生病情变化或疼痛持续不缓解者，做好</a:t>
                      </a:r>
                      <a:r>
                        <a:rPr lang="zh-CN" altLang="en-US" sz="1600">
                          <a:solidFill>
                            <a:srgbClr val="FF0000"/>
                          </a:solidFill>
                          <a:ea typeface="宋体" panose="02010600030101010101" pitchFamily="2" charset="-122"/>
                        </a:rPr>
                        <a:t>随时转诊</a:t>
                      </a:r>
                      <a:r>
                        <a:rPr lang="zh-CN" altLang="en-US" sz="1600">
                          <a:ea typeface="宋体" panose="02010600030101010101" pitchFamily="2" charset="-122"/>
                        </a:rPr>
                        <a:t>的准备。</a:t>
                      </a:r>
                      <a:endParaRPr lang="zh-CN" altLang="en-US" sz="1600">
                        <a:ea typeface="宋体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1600"/>
                        <a:t>1</a:t>
                      </a:r>
                      <a:r>
                        <a:rPr lang="zh-CN" altLang="en-US" sz="1600">
                          <a:ea typeface="宋体" panose="02010600030101010101" pitchFamily="2" charset="-122"/>
                        </a:rPr>
                        <a:t>、遵医嘱给予各项治疗；</a:t>
                      </a:r>
                      <a:endParaRPr lang="zh-CN" altLang="en-US" sz="1600">
                        <a:ea typeface="宋体" panose="02010600030101010101" pitchFamily="2" charset="-122"/>
                      </a:endParaRPr>
                    </a:p>
                    <a:p>
                      <a:pPr>
                        <a:buNone/>
                      </a:pPr>
                      <a:r>
                        <a:rPr lang="en-US" altLang="zh-CN" sz="1600">
                          <a:ea typeface="宋体" panose="02010600030101010101" pitchFamily="2" charset="-122"/>
                        </a:rPr>
                        <a:t>2</a:t>
                      </a:r>
                      <a:r>
                        <a:rPr lang="zh-CN" altLang="en-US" sz="1600">
                          <a:ea typeface="宋体" panose="02010600030101010101" pitchFamily="2" charset="-122"/>
                        </a:rPr>
                        <a:t>、根据检查结果、患者病情进行针对性的</a:t>
                      </a:r>
                      <a:r>
                        <a:rPr lang="zh-CN" altLang="en-US" sz="1600">
                          <a:solidFill>
                            <a:srgbClr val="FF0000"/>
                          </a:solidFill>
                          <a:ea typeface="宋体" panose="02010600030101010101" pitchFamily="2" charset="-122"/>
                        </a:rPr>
                        <a:t>饮食指导</a:t>
                      </a:r>
                      <a:r>
                        <a:rPr lang="zh-CN" altLang="en-US" sz="1600">
                          <a:ea typeface="宋体" panose="02010600030101010101" pitchFamily="2" charset="-122"/>
                        </a:rPr>
                        <a:t>，制订相应的</a:t>
                      </a:r>
                      <a:r>
                        <a:rPr lang="zh-CN" altLang="en-US" sz="1600">
                          <a:solidFill>
                            <a:srgbClr val="FF0000"/>
                          </a:solidFill>
                          <a:ea typeface="宋体" panose="02010600030101010101" pitchFamily="2" charset="-122"/>
                        </a:rPr>
                        <a:t>活动计划</a:t>
                      </a:r>
                      <a:r>
                        <a:rPr lang="zh-CN" altLang="en-US" sz="1600">
                          <a:ea typeface="宋体" panose="02010600030101010101" pitchFamily="2" charset="-122"/>
                        </a:rPr>
                        <a:t>；</a:t>
                      </a:r>
                      <a:endParaRPr lang="zh-CN" altLang="en-US" sz="1600">
                        <a:ea typeface="宋体" panose="02010600030101010101" pitchFamily="2" charset="-122"/>
                      </a:endParaRPr>
                    </a:p>
                    <a:p>
                      <a:pPr>
                        <a:buNone/>
                      </a:pPr>
                      <a:r>
                        <a:rPr lang="en-US" altLang="zh-CN" sz="1600">
                          <a:ea typeface="宋体" panose="02010600030101010101" pitchFamily="2" charset="-122"/>
                        </a:rPr>
                        <a:t>3</a:t>
                      </a:r>
                      <a:r>
                        <a:rPr lang="zh-CN" altLang="en-US" sz="1600">
                          <a:ea typeface="宋体" panose="02010600030101010101" pitchFamily="2" charset="-122"/>
                        </a:rPr>
                        <a:t>、向病人介绍主要用药的作用、副作用，特殊用药的注意事项。</a:t>
                      </a:r>
                      <a:endParaRPr lang="zh-CN" altLang="en-US" sz="1600">
                        <a:ea typeface="宋体" panose="02010600030101010101" pitchFamily="2" charset="-122"/>
                      </a:endParaRPr>
                    </a:p>
                    <a:p>
                      <a:pPr>
                        <a:buNone/>
                      </a:pPr>
                      <a:r>
                        <a:rPr lang="en-US" altLang="zh-CN" sz="1600">
                          <a:ea typeface="宋体" panose="02010600030101010101" pitchFamily="2" charset="-122"/>
                        </a:rPr>
                        <a:t>4</a:t>
                      </a:r>
                      <a:r>
                        <a:rPr lang="zh-CN" altLang="en-US" sz="1600">
                          <a:ea typeface="宋体" panose="02010600030101010101" pitchFamily="2" charset="-122"/>
                        </a:rPr>
                        <a:t>、进行</a:t>
                      </a:r>
                      <a:r>
                        <a:rPr lang="zh-CN" altLang="en-US" sz="1600">
                          <a:solidFill>
                            <a:srgbClr val="FF0000"/>
                          </a:solidFill>
                          <a:ea typeface="宋体" panose="02010600030101010101" pitchFamily="2" charset="-122"/>
                        </a:rPr>
                        <a:t>戒烟</a:t>
                      </a:r>
                      <a:r>
                        <a:rPr lang="zh-CN" altLang="en-US" sz="1600">
                          <a:ea typeface="宋体" panose="02010600030101010101" pitchFamily="2" charset="-122"/>
                        </a:rPr>
                        <a:t>、</a:t>
                      </a:r>
                      <a:r>
                        <a:rPr lang="zh-CN" altLang="en-US" sz="1600">
                          <a:solidFill>
                            <a:srgbClr val="FF0000"/>
                          </a:solidFill>
                          <a:ea typeface="宋体" panose="02010600030101010101" pitchFamily="2" charset="-122"/>
                        </a:rPr>
                        <a:t>限酒</a:t>
                      </a:r>
                      <a:r>
                        <a:rPr lang="zh-CN" altLang="en-US" sz="1600">
                          <a:ea typeface="宋体" panose="02010600030101010101" pitchFamily="2" charset="-122"/>
                        </a:rPr>
                        <a:t>的健康宣教。</a:t>
                      </a:r>
                      <a:endParaRPr lang="zh-CN" altLang="en-US" sz="1600">
                        <a:ea typeface="宋体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1600"/>
                        <a:t>1</a:t>
                      </a:r>
                      <a:r>
                        <a:rPr lang="zh-CN" altLang="en-US" sz="1600">
                          <a:ea typeface="宋体" panose="02010600030101010101" pitchFamily="2" charset="-122"/>
                        </a:rPr>
                        <a:t>、采用提问的方式对宣教效果进行评价；</a:t>
                      </a:r>
                      <a:endParaRPr lang="zh-CN" altLang="en-US" sz="1600">
                        <a:ea typeface="宋体" panose="02010600030101010101" pitchFamily="2" charset="-122"/>
                      </a:endParaRPr>
                    </a:p>
                    <a:p>
                      <a:pPr>
                        <a:buNone/>
                      </a:pPr>
                      <a:r>
                        <a:rPr lang="en-US" altLang="zh-CN" sz="1600">
                          <a:ea typeface="宋体" panose="02010600030101010101" pitchFamily="2" charset="-122"/>
                        </a:rPr>
                        <a:t>2</a:t>
                      </a:r>
                      <a:r>
                        <a:rPr lang="zh-CN" altLang="en-US" sz="1600">
                          <a:ea typeface="宋体" panose="02010600030101010101" pitchFamily="2" charset="-122"/>
                        </a:rPr>
                        <a:t>、对于依从性差的病人继续加强</a:t>
                      </a:r>
                      <a:r>
                        <a:rPr lang="zh-CN" altLang="en-US" sz="1600">
                          <a:solidFill>
                            <a:srgbClr val="FF0000"/>
                          </a:solidFill>
                          <a:ea typeface="宋体" panose="02010600030101010101" pitchFamily="2" charset="-122"/>
                        </a:rPr>
                        <a:t>个性化宣教</a:t>
                      </a:r>
                      <a:r>
                        <a:rPr lang="zh-CN" altLang="en-US" sz="1600">
                          <a:ea typeface="宋体" panose="02010600030101010101" pitchFamily="2" charset="-122"/>
                        </a:rPr>
                        <a:t>，并增加出院宣教内容；</a:t>
                      </a:r>
                      <a:endParaRPr lang="zh-CN" altLang="en-US" sz="1600">
                        <a:ea typeface="宋体" panose="02010600030101010101" pitchFamily="2" charset="-122"/>
                      </a:endParaRPr>
                    </a:p>
                    <a:p>
                      <a:pPr>
                        <a:buNone/>
                      </a:pPr>
                      <a:r>
                        <a:rPr lang="en-US" altLang="zh-CN" sz="1600">
                          <a:ea typeface="宋体" panose="02010600030101010101" pitchFamily="2" charset="-122"/>
                        </a:rPr>
                        <a:t>3</a:t>
                      </a:r>
                      <a:r>
                        <a:rPr lang="zh-CN" altLang="en-US" sz="1600">
                          <a:ea typeface="宋体" panose="02010600030101010101" pitchFamily="2" charset="-122"/>
                        </a:rPr>
                        <a:t>、遵医嘱进行部分实验室项目的复查</a:t>
                      </a:r>
                      <a:r>
                        <a:rPr lang="zh-CN" altLang="en-US" sz="1400">
                          <a:ea typeface="宋体" panose="02010600030101010101" pitchFamily="2" charset="-122"/>
                        </a:rPr>
                        <a:t>（</a:t>
                      </a:r>
                      <a:r>
                        <a:rPr lang="zh-CN" altLang="en-US" sz="1400">
                          <a:solidFill>
                            <a:srgbClr val="FF0000"/>
                          </a:solidFill>
                          <a:ea typeface="宋体" panose="02010600030101010101" pitchFamily="2" charset="-122"/>
                        </a:rPr>
                        <a:t>心脏彩超</a:t>
                      </a:r>
                      <a:r>
                        <a:rPr lang="zh-CN" altLang="en-US" sz="1400">
                          <a:ea typeface="宋体" panose="02010600030101010101" pitchFamily="2" charset="-122"/>
                        </a:rPr>
                        <a:t>、</a:t>
                      </a:r>
                      <a:r>
                        <a:rPr lang="zh-CN" altLang="en-US" sz="1400">
                          <a:solidFill>
                            <a:srgbClr val="FF0000"/>
                          </a:solidFill>
                          <a:ea typeface="宋体" panose="02010600030101010101" pitchFamily="2" charset="-122"/>
                        </a:rPr>
                        <a:t>血凝</a:t>
                      </a:r>
                      <a:r>
                        <a:rPr lang="zh-CN" altLang="en-US" sz="1400">
                          <a:ea typeface="宋体" panose="02010600030101010101" pitchFamily="2" charset="-122"/>
                        </a:rPr>
                        <a:t>、</a:t>
                      </a:r>
                      <a:r>
                        <a:rPr lang="zh-CN" altLang="en-US" sz="1400">
                          <a:solidFill>
                            <a:srgbClr val="FF0000"/>
                          </a:solidFill>
                          <a:ea typeface="宋体" panose="02010600030101010101" pitchFamily="2" charset="-122"/>
                        </a:rPr>
                        <a:t>血常规</a:t>
                      </a:r>
                      <a:r>
                        <a:rPr lang="zh-CN" altLang="en-US" sz="1400">
                          <a:ea typeface="宋体" panose="02010600030101010101" pitchFamily="2" charset="-122"/>
                        </a:rPr>
                        <a:t>、</a:t>
                      </a:r>
                      <a:r>
                        <a:rPr lang="zh-CN" altLang="en-US" sz="1400">
                          <a:solidFill>
                            <a:srgbClr val="FF0000"/>
                          </a:solidFill>
                          <a:ea typeface="宋体" panose="02010600030101010101" pitchFamily="2" charset="-122"/>
                        </a:rPr>
                        <a:t>肝肾功</a:t>
                      </a:r>
                      <a:r>
                        <a:rPr lang="zh-CN" altLang="en-US" sz="1400">
                          <a:ea typeface="宋体" panose="02010600030101010101" pitchFamily="2" charset="-122"/>
                        </a:rPr>
                        <a:t>等）</a:t>
                      </a:r>
                      <a:r>
                        <a:rPr lang="zh-CN" altLang="en-US" sz="1600">
                          <a:ea typeface="宋体" panose="02010600030101010101" pitchFamily="2" charset="-122"/>
                        </a:rPr>
                        <a:t>；</a:t>
                      </a:r>
                      <a:endParaRPr lang="zh-CN" altLang="en-US" sz="1600">
                        <a:ea typeface="宋体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1600"/>
                        <a:t>1</a:t>
                      </a:r>
                      <a:r>
                        <a:rPr lang="zh-CN" altLang="en-US" sz="1600">
                          <a:ea typeface="宋体" panose="02010600030101010101" pitchFamily="2" charset="-122"/>
                        </a:rPr>
                        <a:t>、遵医嘱通知出院；</a:t>
                      </a:r>
                      <a:endParaRPr lang="zh-CN" altLang="en-US" sz="1600">
                        <a:ea typeface="宋体" panose="02010600030101010101" pitchFamily="2" charset="-122"/>
                      </a:endParaRPr>
                    </a:p>
                    <a:p>
                      <a:pPr>
                        <a:buNone/>
                      </a:pPr>
                      <a:r>
                        <a:rPr lang="en-US" altLang="zh-CN" sz="1600">
                          <a:ea typeface="宋体" panose="02010600030101010101" pitchFamily="2" charset="-122"/>
                        </a:rPr>
                        <a:t>2</a:t>
                      </a:r>
                      <a:r>
                        <a:rPr lang="zh-CN" altLang="en-US" sz="1600">
                          <a:ea typeface="宋体" panose="02010600030101010101" pitchFamily="2" charset="-122"/>
                        </a:rPr>
                        <a:t>、将</a:t>
                      </a:r>
                      <a:r>
                        <a:rPr lang="zh-CN" altLang="en-US" sz="1600">
                          <a:solidFill>
                            <a:srgbClr val="FF0000"/>
                          </a:solidFill>
                          <a:ea typeface="宋体" panose="02010600030101010101" pitchFamily="2" charset="-122"/>
                        </a:rPr>
                        <a:t>出院证</a:t>
                      </a:r>
                      <a:r>
                        <a:rPr lang="zh-CN" altLang="en-US" sz="1600">
                          <a:ea typeface="宋体" panose="02010600030101010101" pitchFamily="2" charset="-122"/>
                        </a:rPr>
                        <a:t>和</a:t>
                      </a:r>
                      <a:r>
                        <a:rPr lang="zh-CN" altLang="en-US" sz="1600">
                          <a:solidFill>
                            <a:srgbClr val="FF0000"/>
                          </a:solidFill>
                          <a:ea typeface="宋体" panose="02010600030101010101" pitchFamily="2" charset="-122"/>
                        </a:rPr>
                        <a:t>诊断证明</a:t>
                      </a:r>
                      <a:r>
                        <a:rPr lang="zh-CN" altLang="en-US" sz="1600">
                          <a:ea typeface="宋体" panose="02010600030101010101" pitchFamily="2" charset="-122"/>
                        </a:rPr>
                        <a:t>交给患者；向患者及家属交代办理出院的方法及注意事项，预约复诊时间及复诊时需注意的问题；</a:t>
                      </a:r>
                      <a:endParaRPr lang="zh-CN" altLang="en-US" sz="1600">
                        <a:ea typeface="宋体" panose="02010600030101010101" pitchFamily="2" charset="-122"/>
                      </a:endParaRPr>
                    </a:p>
                    <a:p>
                      <a:pPr>
                        <a:buNone/>
                      </a:pPr>
                      <a:r>
                        <a:rPr lang="en-US" altLang="zh-CN" sz="1600">
                          <a:ea typeface="宋体" panose="02010600030101010101" pitchFamily="2" charset="-122"/>
                        </a:rPr>
                        <a:t>3</a:t>
                      </a:r>
                      <a:r>
                        <a:rPr lang="zh-CN" altLang="en-US" sz="1600">
                          <a:ea typeface="宋体" panose="02010600030101010101" pitchFamily="2" charset="-122"/>
                        </a:rPr>
                        <a:t>、详细交待出院带药</a:t>
                      </a:r>
                      <a:r>
                        <a:rPr lang="zh-CN" altLang="en-US" sz="1600">
                          <a:solidFill>
                            <a:srgbClr val="FF0000"/>
                          </a:solidFill>
                          <a:ea typeface="宋体" panose="02010600030101010101" pitchFamily="2" charset="-122"/>
                        </a:rPr>
                        <a:t>用法</a:t>
                      </a:r>
                      <a:r>
                        <a:rPr lang="zh-CN" altLang="en-US" sz="1600">
                          <a:ea typeface="宋体" panose="02010600030101010101" pitchFamily="2" charset="-122"/>
                        </a:rPr>
                        <a:t>、</a:t>
                      </a:r>
                      <a:r>
                        <a:rPr lang="zh-CN" altLang="en-US" sz="1600">
                          <a:solidFill>
                            <a:srgbClr val="FF0000"/>
                          </a:solidFill>
                          <a:ea typeface="宋体" panose="02010600030101010101" pitchFamily="2" charset="-122"/>
                        </a:rPr>
                        <a:t>用量</a:t>
                      </a:r>
                      <a:r>
                        <a:rPr lang="zh-CN" altLang="en-US" sz="1600">
                          <a:ea typeface="宋体" panose="02010600030101010101" pitchFamily="2" charset="-122"/>
                        </a:rPr>
                        <a:t>。</a:t>
                      </a:r>
                      <a:endParaRPr lang="zh-CN" altLang="en-US" sz="1600">
                        <a:ea typeface="宋体" panose="02010600030101010101" pitchFamily="2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10" name="内容占位符 2"/>
          <p:cNvSpPr>
            <a:spLocks noGrp="1"/>
          </p:cNvSpPr>
          <p:nvPr>
            <p:ph idx="1"/>
          </p:nvPr>
        </p:nvSpPr>
        <p:spPr>
          <a:xfrm>
            <a:off x="242570" y="831850"/>
            <a:ext cx="8368665" cy="3090545"/>
          </a:xfrm>
          <a:noFill/>
          <a:ln>
            <a:noFill/>
          </a:ln>
        </p:spPr>
        <p:txBody>
          <a:bodyPr anchor="t"/>
          <a:p>
            <a:pPr marL="0" indent="0" algn="ctr" fontAlgn="base">
              <a:buNone/>
            </a:pPr>
            <a:endParaRPr lang="zh-CN" altLang="en-US" sz="7200" strike="noStrike" noProof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  <a:p>
            <a:pPr marL="0" indent="0" algn="ctr" fontAlgn="base">
              <a:buNone/>
            </a:pPr>
            <a:r>
              <a:rPr lang="zh-CN" altLang="en-US" sz="7200" strike="noStrike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</a:t>
            </a:r>
            <a:endParaRPr lang="zh-CN" altLang="en-US" sz="7200" strike="noStrike" noProof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5" y="542290"/>
            <a:ext cx="9143365" cy="4679315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TABLE_BEAUTIFY" val="smartTable{1c58d39b-bee5-4af0-81fe-79926f951ae4}"/>
</p:tagLst>
</file>

<file path=ppt/theme/theme1.xml><?xml version="1.0" encoding="utf-8"?>
<a:theme xmlns:a="http://schemas.openxmlformats.org/drawingml/2006/main" name="Office 主题">
  <a:themeElements>
    <a:clrScheme name="Office 主题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主题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 主题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主题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2106</Words>
  <Application>WPS 演示</Application>
  <PresentationFormat>全屏显示(16:10)</PresentationFormat>
  <Paragraphs>172</Paragraphs>
  <Slides>20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20</vt:i4>
      </vt:variant>
    </vt:vector>
  </HeadingPairs>
  <TitlesOfParts>
    <vt:vector size="30" baseType="lpstr">
      <vt:lpstr>Arial</vt:lpstr>
      <vt:lpstr>宋体</vt:lpstr>
      <vt:lpstr>Wingdings</vt:lpstr>
      <vt:lpstr>黑体</vt:lpstr>
      <vt:lpstr>微软雅黑</vt:lpstr>
      <vt:lpstr>Arial Unicode MS</vt:lpstr>
      <vt:lpstr>Calibri</vt:lpstr>
      <vt:lpstr>Times New Roman</vt:lpstr>
      <vt:lpstr>Office 主题</vt:lpstr>
      <vt:lpstr>1_Office 主题</vt:lpstr>
      <vt:lpstr>PowerPoint 演示文稿</vt:lpstr>
      <vt:lpstr>  </vt:lpstr>
      <vt:lpstr>基层医疗机构护理规范</vt:lpstr>
      <vt:lpstr>基层医疗机构护理规范 </vt:lpstr>
      <vt:lpstr>基层医疗机构护理规范 </vt:lpstr>
      <vt:lpstr>基层医疗机构护理规范 </vt:lpstr>
      <vt:lpstr>健康教育</vt:lpstr>
      <vt:lpstr>健康教育</vt:lpstr>
      <vt:lpstr>健康教育 </vt:lpstr>
      <vt:lpstr>健康教育</vt:lpstr>
      <vt:lpstr>健康教育</vt:lpstr>
      <vt:lpstr>健康教育</vt:lpstr>
      <vt:lpstr>健康教育</vt:lpstr>
      <vt:lpstr>健康教育 </vt:lpstr>
      <vt:lpstr>健康教育</vt:lpstr>
      <vt:lpstr>健康教育</vt:lpstr>
      <vt:lpstr>健康教育</vt:lpstr>
      <vt:lpstr>按时服药  定期复诊 </vt:lpstr>
      <vt:lpstr>冠心病护理临床路径 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Administrator</cp:lastModifiedBy>
  <cp:revision>45</cp:revision>
  <dcterms:created xsi:type="dcterms:W3CDTF">2019-01-30T00:00:00Z</dcterms:created>
  <dcterms:modified xsi:type="dcterms:W3CDTF">2020-08-21T00:42:57Z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2052-11.1.0.9912</vt:lpwstr>
  </property>
</Properties>
</file>